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60" r:id="rId5"/>
    <p:sldId id="272" r:id="rId6"/>
    <p:sldId id="259" r:id="rId7"/>
    <p:sldId id="261" r:id="rId8"/>
    <p:sldId id="262" r:id="rId9"/>
    <p:sldId id="263" r:id="rId10"/>
    <p:sldId id="264" r:id="rId11"/>
    <p:sldId id="266" r:id="rId12"/>
    <p:sldId id="268" r:id="rId13"/>
    <p:sldId id="279" r:id="rId14"/>
    <p:sldId id="269" r:id="rId15"/>
    <p:sldId id="270" r:id="rId16"/>
    <p:sldId id="271" r:id="rId17"/>
    <p:sldId id="278" r:id="rId18"/>
    <p:sldId id="275" r:id="rId19"/>
    <p:sldId id="273" r:id="rId20"/>
    <p:sldId id="276" r:id="rId21"/>
    <p:sldId id="267" r:id="rId22"/>
    <p:sldId id="277" r:id="rId23"/>
    <p:sldId id="281" r:id="rId24"/>
    <p:sldId id="282" r:id="rId25"/>
    <p:sldId id="283" r:id="rId26"/>
    <p:sldId id="284" r:id="rId27"/>
    <p:sldId id="274" r:id="rId28"/>
    <p:sldId id="285" r:id="rId29"/>
    <p:sldId id="287" r:id="rId30"/>
    <p:sldId id="286" r:id="rId31"/>
    <p:sldId id="288" r:id="rId32"/>
    <p:sldId id="289" r:id="rId33"/>
    <p:sldId id="290" r:id="rId34"/>
    <p:sldId id="291" r:id="rId35"/>
    <p:sldId id="292" r:id="rId36"/>
    <p:sldId id="293" r:id="rId37"/>
    <p:sldId id="294" r:id="rId38"/>
    <p:sldId id="296" r:id="rId39"/>
    <p:sldId id="297" r:id="rId40"/>
    <p:sldId id="298" r:id="rId41"/>
    <p:sldId id="299" r:id="rId42"/>
    <p:sldId id="295"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660"/>
  </p:normalViewPr>
  <p:slideViewPr>
    <p:cSldViewPr>
      <p:cViewPr>
        <p:scale>
          <a:sx n="66" d="100"/>
          <a:sy n="66" d="100"/>
        </p:scale>
        <p:origin x="-1284" y="-9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C10E784-C61B-4BB3-ACC8-1872EDBE874C}" type="datetimeFigureOut">
              <a:rPr lang="el-GR" smtClean="0"/>
              <a:pPr/>
              <a:t>20/2/2018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ADE2AAE-6343-463D-A0A4-6153734C248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0E784-C61B-4BB3-ACC8-1872EDBE874C}" type="datetimeFigureOut">
              <a:rPr lang="el-GR" smtClean="0"/>
              <a:pPr/>
              <a:t>20/2/2018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E2AAE-6343-463D-A0A4-6153734C248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Αποτέλεσμα εικόνας για retina"/>
          <p:cNvPicPr>
            <a:picLocks noChangeAspect="1" noChangeArrowheads="1"/>
          </p:cNvPicPr>
          <p:nvPr/>
        </p:nvPicPr>
        <p:blipFill>
          <a:blip r:embed="rId2" cstate="print"/>
          <a:srcRect/>
          <a:stretch>
            <a:fillRect/>
          </a:stretch>
        </p:blipFill>
        <p:spPr bwMode="auto">
          <a:xfrm>
            <a:off x="857224" y="1285860"/>
            <a:ext cx="7685225" cy="52149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ods and cones"/>
          <p:cNvPicPr>
            <a:picLocks noChangeAspect="1" noChangeArrowheads="1"/>
          </p:cNvPicPr>
          <p:nvPr/>
        </p:nvPicPr>
        <p:blipFill>
          <a:blip r:embed="rId2" cstate="print"/>
          <a:srcRect/>
          <a:stretch>
            <a:fillRect/>
          </a:stretch>
        </p:blipFill>
        <p:spPr bwMode="auto">
          <a:xfrm>
            <a:off x="2357422" y="285728"/>
            <a:ext cx="3429024" cy="3301434"/>
          </a:xfrm>
          <a:prstGeom prst="rect">
            <a:avLst/>
          </a:prstGeom>
          <a:noFill/>
        </p:spPr>
      </p:pic>
      <p:sp>
        <p:nvSpPr>
          <p:cNvPr id="21505" name="Rectangle 1"/>
          <p:cNvSpPr>
            <a:spLocks noChangeArrowheads="1"/>
          </p:cNvSpPr>
          <p:nvPr/>
        </p:nvSpPr>
        <p:spPr bwMode="auto">
          <a:xfrm>
            <a:off x="0" y="3929066"/>
            <a:ext cx="9144000" cy="1877437"/>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Ο ΑΝΘΡΩΠΙΝΟΣ ΑΜΦΙΜΒΛΗΣΤΡΟΕΙΔΗΣ ΠΕΡΕΧΕΙ 110 ΕΚΑΤΟΜΥΜΜΥΡΙΑ ΡΑΒΔΙΑ ΚΑΙ 6 ΕΚΑΤΟΜΜΥΡΙΑ ΚΩΝΙΑ</a:t>
            </a:r>
            <a:endParaRPr kumimoji="0" lang="el-G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ΟΠΤΙΚΟΣ ΔΙΣΚΟΣ ΔΕΝ ΕΧΕΙ ΚΑΘΟΛΟΥ ΦΩΤΟΥΠΟΔΟΧΕΙΣ</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ΚΕΝΤΡΙΚΟ ΒΟΘΡΙΟ ΠΕΡΙΕΧΕΙ ΚΑΤΑ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ΠΡΟΣΕΓΓΙΣΗ 200.000 ΚΩΝΙΑ /ΜΜ</a:t>
            </a:r>
            <a:r>
              <a:rPr kumimoji="0" lang="el-GR" sz="1600" b="1" i="0" u="none" strike="noStrike" cap="none" normalizeH="0" baseline="30000" dirty="0" smtClean="0">
                <a:ln>
                  <a:noFill/>
                </a:ln>
                <a:solidFill>
                  <a:schemeClr val="tx1"/>
                </a:solidFill>
                <a:effectLst/>
                <a:latin typeface="Tahoma" pitchFamily="34" charset="0"/>
                <a:ea typeface="Calibri" pitchFamily="34" charset="0"/>
                <a:cs typeface="Tahoma" pitchFamily="34" charset="0"/>
              </a:rPr>
              <a:t>2</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Η ΠΥΚΝΟΤΗΤΑ ΤΩΝ ΡΑΒΔΙΩΝ ΕΙΝΑΙ 150.000/ΜΜ</a:t>
            </a:r>
            <a:r>
              <a:rPr kumimoji="0" lang="el-GR" sz="1600" b="0" i="0" u="none" strike="noStrike" cap="none" normalizeH="0" baseline="30000" dirty="0" smtClean="0">
                <a:ln>
                  <a:noFill/>
                </a:ln>
                <a:solidFill>
                  <a:schemeClr val="tx1"/>
                </a:solidFill>
                <a:effectLst/>
                <a:latin typeface="Tahoma" pitchFamily="34" charset="0"/>
                <a:ea typeface="Calibri" pitchFamily="34" charset="0"/>
                <a:cs typeface="Tahoma" pitchFamily="34" charset="0"/>
              </a:rPr>
              <a:t>2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3ΜΜ ΑΠΟ ΤΟ ΚΕΝΤΡΙΚΟ ΒΟΘΡΙΟ.</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ΚΑΙ ΜΕΙΩΝΕΤΑΙ ΠΡΟΟΔΕΥΤΙΚΑ ΣΤΑ 35.000 /ΜΜ</a:t>
            </a:r>
            <a:r>
              <a:rPr kumimoji="0" lang="el-GR" sz="1600" b="0" i="0" u="none" strike="noStrike" cap="none" normalizeH="0" baseline="30000" dirty="0" smtClean="0">
                <a:ln>
                  <a:noFill/>
                </a:ln>
                <a:solidFill>
                  <a:schemeClr val="tx1"/>
                </a:solidFill>
                <a:effectLst/>
                <a:latin typeface="Tahoma" pitchFamily="34" charset="0"/>
                <a:ea typeface="Calibri" pitchFamily="34" charset="0"/>
                <a:cs typeface="Tahoma" pitchFamily="34" charset="0"/>
              </a:rPr>
              <a:t>2</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ΣΤΗ ΚΡΟΤΑΦΙΚΗ ΠΕΡΙΦΕΡΕΙΑ ΚΑΙ 60.000/ΜΜ</a:t>
            </a:r>
            <a:r>
              <a:rPr kumimoji="0" lang="el-GR" sz="1600" b="0" i="0" u="none" strike="noStrike" cap="none" normalizeH="0" baseline="30000" dirty="0" smtClean="0">
                <a:ln>
                  <a:noFill/>
                </a:ln>
                <a:solidFill>
                  <a:schemeClr val="tx1"/>
                </a:solidFill>
                <a:effectLst/>
                <a:latin typeface="Tahoma" pitchFamily="34" charset="0"/>
                <a:ea typeface="Calibri" pitchFamily="34" charset="0"/>
                <a:cs typeface="Tahoma" pitchFamily="34" charset="0"/>
              </a:rPr>
              <a:t>2</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ΣΤΗ ΡΙΝΙΚΗ</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Αποτέλεσμα εικόνας για rods and cones"/>
          <p:cNvPicPr>
            <a:picLocks noChangeAspect="1" noChangeArrowheads="1"/>
          </p:cNvPicPr>
          <p:nvPr/>
        </p:nvPicPr>
        <p:blipFill>
          <a:blip r:embed="rId2" cstate="print"/>
          <a:srcRect/>
          <a:stretch>
            <a:fillRect/>
          </a:stretch>
        </p:blipFill>
        <p:spPr bwMode="auto">
          <a:xfrm>
            <a:off x="1428728" y="785793"/>
            <a:ext cx="5929354" cy="4032835"/>
          </a:xfrm>
          <a:prstGeom prst="rect">
            <a:avLst/>
          </a:prstGeom>
          <a:noFill/>
        </p:spPr>
      </p:pic>
      <p:sp>
        <p:nvSpPr>
          <p:cNvPr id="2049" name="Rectangle 1"/>
          <p:cNvSpPr>
            <a:spLocks noChangeArrowheads="1"/>
          </p:cNvSpPr>
          <p:nvPr/>
        </p:nvSpPr>
        <p:spPr bwMode="auto">
          <a:xfrm>
            <a:off x="1" y="5214950"/>
            <a:ext cx="9144000" cy="1200329"/>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ΕΞΩ ΤΜΗΜΑ ΚΑΘΕ ΚΩΝΙΟΥ ΠΕΡΙΕΧΕΙ 700 ΜΕ 1000 ΕΠΙΠΕΔΟΥΣ ΔΙΣΚΟΥΣ ΠΛΑΣΜΑΤΙΚΗΣ ΜΕΜΒΡΑΝΗΣ</a:t>
            </a:r>
            <a:endParaRPr kumimoji="0" lang="el-G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 ΑΥΤΟΙ ΠΕΡΙΕΧΟΥΝ ΤΙΣ ΦΩΤΟΧΡΩΣΤΙΚΕΣ ΠΟΥ ΕΙΝΑΙ ΥΠΕΥΘΥΝΕΣ ΓΙΑ ΤΗΝ ΟΡΑΣΗ</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ods and cones"/>
          <p:cNvPicPr>
            <a:picLocks noChangeAspect="1" noChangeArrowheads="1"/>
          </p:cNvPicPr>
          <p:nvPr/>
        </p:nvPicPr>
        <p:blipFill>
          <a:blip r:embed="rId2" cstate="print"/>
          <a:srcRect/>
          <a:stretch>
            <a:fillRect/>
          </a:stretch>
        </p:blipFill>
        <p:spPr bwMode="auto">
          <a:xfrm>
            <a:off x="1428728" y="785793"/>
            <a:ext cx="5929354" cy="4032835"/>
          </a:xfrm>
          <a:prstGeom prst="rect">
            <a:avLst/>
          </a:prstGeom>
          <a:noFill/>
        </p:spPr>
      </p:pic>
      <p:sp>
        <p:nvSpPr>
          <p:cNvPr id="2049" name="Rectangle 1"/>
          <p:cNvSpPr>
            <a:spLocks noChangeArrowheads="1"/>
          </p:cNvSpPr>
          <p:nvPr/>
        </p:nvSpPr>
        <p:spPr bwMode="auto">
          <a:xfrm>
            <a:off x="0" y="5472130"/>
            <a:ext cx="9144000" cy="1323439"/>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 ΤΩΝ ΡΑΒΔΙΩΝ ΠΛΕΟΥΝ ΜΕΣΑ ΣΤΟ ΚΥΤΤΑΡΟΠΛΑΣΜΑ ΚΑΙ ΠΕΡΙΒΑΛΛΟΝΤΑΙ ΑΠΟ ΤΗΝ ΚΥΤΤΑΡΟΠΛΑΣΜΑΤΙΚΗ ΜΕΜΒΡΑΝΗ.</a:t>
            </a:r>
            <a:endParaRPr kumimoji="0" lang="el-G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 ΤΩΝ ΚΩΝΙΩΝ ΕΙΝΑΙ ΣΕ ΣΥΝΕΧΕΙΑ ΜΕ ΤΗ ΚΥΤΤΑΡΟΠΛΑΣΜΑΤΙΚΗ ΜΕΜΒΡΑΝΗ</a:t>
            </a:r>
            <a:endParaRPr kumimoji="0" lang="el-GR"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Αποτέλεσμα εικόνας για rhodopsin"/>
          <p:cNvPicPr>
            <a:picLocks noChangeAspect="1" noChangeArrowheads="1"/>
          </p:cNvPicPr>
          <p:nvPr/>
        </p:nvPicPr>
        <p:blipFill>
          <a:blip r:embed="rId2" cstate="print"/>
          <a:srcRect/>
          <a:stretch>
            <a:fillRect/>
          </a:stretch>
        </p:blipFill>
        <p:spPr bwMode="auto">
          <a:xfrm>
            <a:off x="1367505" y="357166"/>
            <a:ext cx="5609539" cy="3643337"/>
          </a:xfrm>
          <a:prstGeom prst="rect">
            <a:avLst/>
          </a:prstGeom>
          <a:noFill/>
        </p:spPr>
      </p:pic>
      <p:sp>
        <p:nvSpPr>
          <p:cNvPr id="36869" name="Rectangle 5"/>
          <p:cNvSpPr>
            <a:spLocks noChangeArrowheads="1"/>
          </p:cNvSpPr>
          <p:nvPr/>
        </p:nvSpPr>
        <p:spPr bwMode="auto">
          <a:xfrm>
            <a:off x="0" y="4686312"/>
            <a:ext cx="8715404" cy="181588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ΟΤΑΝ ΤΟ ΦΩΣ ΑΠΟΡΡΟΦΑΤΑΙ ΑΠΟ ΤΟ ΜΙΑ ΧΡΩΣΤΙΚΗ ΤΩΝ ΔΙΣΚΩΝ ΤΩΝ ΦΩΤΟΥΠΟΔΟΧΕΩΝ ΔΗΜΙΟΥΡΓΕΙΤΑΙ ΕΝΑ ΗΛΕΚΤΡΙΚΟ ΔΥΝΑΜΙΚΟ.</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ΔΥΝΑΜΙΚΟ ΑΥΤΟ ΕΝΙΣΧΥΕΤΑΙ ΚΑΙ ΔΙΑΜΟΡΦΩΝΕΤΑΙ  ΣΤΙΣ ΕΣΩ ΣΤΙΒΑΔΕΣ ΤΟΥ ΑΜΦΙΒΛΗΣΤΡΟΕΙΔΟΥΣ ΚΑΙ ΠΟΛΛΑΠΛΑΣΙΑΖΕΤΑΙ ΓΙΑ ΝΑ ΦΤΑΣΕΙ ΣΤΟΝ ΕΓΚΕΦΑΛΟ.</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 ΣΤΟΝ ΑΝΘΡΩΠΟ ΠΕΡΙΕΧΟΥΝ ΣΥΝΟΛΙΚΑ 4 ΠΡΩΤΕΙΝΕΣ ΠΟΥ ΑΠΟΡΡΟΦΟΥΝ ΤΟ ΦΩΣ. ΚΑΙ ΚΑΘΕΜΙΑ ΕΙΝΑΙΝΣΤΕΝΑ ΣΥΝΔΕΔΕΜΕΝΗ ΜΕ ΜΙΑ 11-</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CIS</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ΡΕΤΙΝΑΛΗ , ΤΗΝ ΑΛΔΕΥΔΗ ΤΗΣ ΒΙΤΑΜΙΝΗΣ Α1.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ods and cones"/>
          <p:cNvPicPr>
            <a:picLocks noChangeAspect="1" noChangeArrowheads="1"/>
          </p:cNvPicPr>
          <p:nvPr/>
        </p:nvPicPr>
        <p:blipFill>
          <a:blip r:embed="rId2" cstate="print"/>
          <a:srcRect/>
          <a:stretch>
            <a:fillRect/>
          </a:stretch>
        </p:blipFill>
        <p:spPr bwMode="auto">
          <a:xfrm>
            <a:off x="1428728" y="785793"/>
            <a:ext cx="5929354" cy="4032835"/>
          </a:xfrm>
          <a:prstGeom prst="rect">
            <a:avLst/>
          </a:prstGeom>
          <a:noFill/>
        </p:spPr>
      </p:pic>
      <p:sp>
        <p:nvSpPr>
          <p:cNvPr id="26625" name="Rectangle 1"/>
          <p:cNvSpPr>
            <a:spLocks noChangeArrowheads="1"/>
          </p:cNvSpPr>
          <p:nvPr/>
        </p:nvSpPr>
        <p:spPr bwMode="auto">
          <a:xfrm>
            <a:off x="1" y="5543568"/>
            <a:ext cx="9144000" cy="923330"/>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ΕΞΩΤΕΡΙΚΟ ΤΜΗΜΑ ΤΩΝ ΚΩΝΙΩΝ  ΚΑΙ ΤΩΝ ΡΑΒΔΙΩΝ</a:t>
            </a:r>
            <a:r>
              <a:rPr kumimoji="0" lang="el-GR"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ΣΥΝΕΧΩΣ ΑΠΟΠΙΠΤΕΙ</a:t>
            </a:r>
            <a:endParaRPr kumimoji="0" lang="el-G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ΕΣΩΤΕΡΙΚΟ ΤΜΗΜΑ ΠΕΡΙΕΧΕΙ ΟΡΓΑΝΙΔΙΑ ΠΟΥ ΣΥΝΘΕΤΟΥΝ ΤΟ ΕΞΩΤΕΡΙΚΟ ΤΜΗΜΑ</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ods and cones"/>
          <p:cNvPicPr>
            <a:picLocks noChangeAspect="1" noChangeArrowheads="1"/>
          </p:cNvPicPr>
          <p:nvPr/>
        </p:nvPicPr>
        <p:blipFill>
          <a:blip r:embed="rId2" cstate="print"/>
          <a:srcRect/>
          <a:stretch>
            <a:fillRect/>
          </a:stretch>
        </p:blipFill>
        <p:spPr bwMode="auto">
          <a:xfrm>
            <a:off x="1428728" y="785793"/>
            <a:ext cx="5929354" cy="4032835"/>
          </a:xfrm>
          <a:prstGeom prst="rect">
            <a:avLst/>
          </a:prstGeom>
          <a:noFill/>
        </p:spPr>
      </p:pic>
      <p:sp>
        <p:nvSpPr>
          <p:cNvPr id="27649" name="Rectangle 1"/>
          <p:cNvSpPr>
            <a:spLocks noChangeArrowheads="1"/>
          </p:cNvSpPr>
          <p:nvPr/>
        </p:nvSpPr>
        <p:spPr bwMode="auto">
          <a:xfrm>
            <a:off x="0" y="5143512"/>
            <a:ext cx="9144000" cy="1569660"/>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ΑΠΟΣΠΑΣΜΕΝΑ ΚΟΜΜΑΤΙΑ ΤΩΝ ΕΞΩ ΤΜΗΜΑΤΩΝ ΑΠΟΜΑΚΡΥΝΟΝΤΑΙ ΑΠΟ  ΤΗ ΦΑΓΟΚΥΤΤΑΡΙΚΗ ΔΡΑΣΗ ΤΩΝ ΚΥΤΤΑΡΩΝ ΤΟΥ ΜΕΛΑΧΡΟΥ   ΕΠΙΘΗΛΙΟΥ</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Ο ΡΥΘΜΟΣ ΠΑΡΑΓΩΓΗΣ ΤΩΝ ΕΞΩ ΤΜΗΜΑΤΩΝ ΤΩΝ ΡΑΒΔΙΩΝ ΕΙΝΑΙ ΥΨΗΛΟΤΕΡΟΣ ΑΥΤΟΥ ΤΩΝ ΚΩΝΙΩΝ</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ΤΩΝ ΚΩΝΙΩΝ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ΑΠΟΠΙΠΤΟΥΝ ΑΜΕΣΩΣ ΜΕΤΑ ΤΗ ΔΙΑΚΟΠΗ ΤΟΥ ΦΩΤΙΣΜΟΥ ΚΑΙ ΣΥΝΘΕΤΟΝΤΑΙ ΚΑΤΑ ΤΗ ΔΙΑΡΚΕΙΑ ΤΟΥ ΣΚΟΤΟΥΣ.</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ods and cones"/>
          <p:cNvPicPr>
            <a:picLocks noChangeAspect="1" noChangeArrowheads="1"/>
          </p:cNvPicPr>
          <p:nvPr/>
        </p:nvPicPr>
        <p:blipFill>
          <a:blip r:embed="rId2" cstate="print"/>
          <a:srcRect/>
          <a:stretch>
            <a:fillRect/>
          </a:stretch>
        </p:blipFill>
        <p:spPr bwMode="auto">
          <a:xfrm>
            <a:off x="1428728" y="785793"/>
            <a:ext cx="5929354" cy="4032835"/>
          </a:xfrm>
          <a:prstGeom prst="rect">
            <a:avLst/>
          </a:prstGeom>
          <a:noFill/>
        </p:spPr>
      </p:pic>
      <p:sp>
        <p:nvSpPr>
          <p:cNvPr id="28673" name="Rectangle 1"/>
          <p:cNvSpPr>
            <a:spLocks noChangeArrowheads="1"/>
          </p:cNvSpPr>
          <p:nvPr/>
        </p:nvSpPr>
        <p:spPr bwMode="auto">
          <a:xfrm>
            <a:off x="1" y="5400692"/>
            <a:ext cx="9144000" cy="74635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 ΤΩΝ ΡΑΒΔΙΩΝ  ΑΠΟΠΙΠΤΟΥΝ ΑΜΕΣΩΣ ΜΕΤΑ ΤΗ ΕΝΑΡΞΗ  ΤΟΥ ΦΩΤΙΣΜΟΥ ΚΑΙ ΣΥΝΘΕΤΟΝΤΑΙ ΚΑΤΑ ΤΗ ΔΙΑΡΚΕΙΑ ΤΟΥ ΦΩΤΟΣ</a:t>
            </a:r>
            <a:endParaRPr kumimoji="0" lang="el-G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Σχετική εικόνα"/>
          <p:cNvPicPr>
            <a:picLocks noChangeAspect="1" noChangeArrowheads="1"/>
          </p:cNvPicPr>
          <p:nvPr/>
        </p:nvPicPr>
        <p:blipFill>
          <a:blip r:embed="rId2" cstate="print"/>
          <a:srcRect/>
          <a:stretch>
            <a:fillRect/>
          </a:stretch>
        </p:blipFill>
        <p:spPr bwMode="auto">
          <a:xfrm>
            <a:off x="1285852" y="214320"/>
            <a:ext cx="6267450" cy="4286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Αποτέλεσμα εικόνας για cis retinol"/>
          <p:cNvPicPr>
            <a:picLocks noChangeAspect="1" noChangeArrowheads="1"/>
          </p:cNvPicPr>
          <p:nvPr/>
        </p:nvPicPr>
        <p:blipFill>
          <a:blip r:embed="rId2" cstate="print"/>
          <a:srcRect/>
          <a:stretch>
            <a:fillRect/>
          </a:stretch>
        </p:blipFill>
        <p:spPr bwMode="auto">
          <a:xfrm>
            <a:off x="1500166" y="785794"/>
            <a:ext cx="5257800" cy="3638551"/>
          </a:xfrm>
          <a:prstGeom prst="rect">
            <a:avLst/>
          </a:prstGeom>
          <a:noFill/>
        </p:spPr>
      </p:pic>
      <p:sp>
        <p:nvSpPr>
          <p:cNvPr id="32771" name="Rectangle 3"/>
          <p:cNvSpPr>
            <a:spLocks noChangeArrowheads="1"/>
          </p:cNvSpPr>
          <p:nvPr/>
        </p:nvSpPr>
        <p:spPr bwMode="auto">
          <a:xfrm>
            <a:off x="0" y="5114940"/>
            <a:ext cx="9144000" cy="58477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ΧΡΩΜΟΦΟΡΟ ΤΗΣ ΦΩΤΟΧΡΩΣΤΙΚΗΣ  Η 11-</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CIS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 ΜΕΤΑΤΡΕΠΕΤΑΙ ΣΕ Α</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LL TRANS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 ΚΑΙ ΑΛΛΑΖΕΙ ΤΟ ΣΧΗΜΑ ΤΗΣ</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Αποτέλεσμα εικόνας για biochemistry of vision"/>
          <p:cNvPicPr>
            <a:picLocks noChangeAspect="1" noChangeArrowheads="1"/>
          </p:cNvPicPr>
          <p:nvPr/>
        </p:nvPicPr>
        <p:blipFill>
          <a:blip r:embed="rId2" cstate="print"/>
          <a:srcRect/>
          <a:stretch>
            <a:fillRect/>
          </a:stretch>
        </p:blipFill>
        <p:spPr bwMode="auto">
          <a:xfrm>
            <a:off x="1285852" y="495742"/>
            <a:ext cx="5643602" cy="43911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Σχετική εικόνα"/>
          <p:cNvPicPr>
            <a:picLocks noChangeAspect="1" noChangeArrowheads="1"/>
          </p:cNvPicPr>
          <p:nvPr/>
        </p:nvPicPr>
        <p:blipFill>
          <a:blip r:embed="rId2" cstate="print"/>
          <a:srcRect/>
          <a:stretch>
            <a:fillRect/>
          </a:stretch>
        </p:blipFill>
        <p:spPr bwMode="auto">
          <a:xfrm>
            <a:off x="642910" y="1000108"/>
            <a:ext cx="7872279" cy="478634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Αποτέλεσμα εικόνας για vision biochemistry"/>
          <p:cNvPicPr>
            <a:picLocks noChangeAspect="1" noChangeArrowheads="1"/>
          </p:cNvPicPr>
          <p:nvPr/>
        </p:nvPicPr>
        <p:blipFill>
          <a:blip r:embed="rId2" cstate="print"/>
          <a:srcRect/>
          <a:stretch>
            <a:fillRect/>
          </a:stretch>
        </p:blipFill>
        <p:spPr bwMode="auto">
          <a:xfrm>
            <a:off x="1562124" y="695332"/>
            <a:ext cx="6438900" cy="3876676"/>
          </a:xfrm>
          <a:prstGeom prst="rect">
            <a:avLst/>
          </a:prstGeom>
          <a:noFill/>
        </p:spPr>
      </p:pic>
      <p:sp>
        <p:nvSpPr>
          <p:cNvPr id="33795" name="Rectangle 3"/>
          <p:cNvSpPr>
            <a:spLocks noChangeArrowheads="1"/>
          </p:cNvSpPr>
          <p:nvPr/>
        </p:nvSpPr>
        <p:spPr bwMode="auto">
          <a:xfrm>
            <a:off x="1" y="5214950"/>
            <a:ext cx="9144000" cy="400110"/>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ΕΠΟΝΤΑΙ ΜΙΑ ΣΕΙΡΑ ΧΗΜΙΚΩΝ ΑΝΤΙΔΡΑΣΕΩΝ</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Σχετική εικόνα"/>
          <p:cNvPicPr>
            <a:picLocks noChangeAspect="1" noChangeArrowheads="1"/>
          </p:cNvPicPr>
          <p:nvPr/>
        </p:nvPicPr>
        <p:blipFill>
          <a:blip r:embed="rId2" cstate="print"/>
          <a:srcRect/>
          <a:stretch>
            <a:fillRect/>
          </a:stretch>
        </p:blipFill>
        <p:spPr bwMode="auto">
          <a:xfrm>
            <a:off x="1071538" y="714356"/>
            <a:ext cx="7295865" cy="506731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0" y="5286388"/>
            <a:ext cx="9144000" cy="1446550"/>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Η ΠΛΑΣΜΑΤΙΚΗ ΜΕΜΒΡΑΝΗ </a:t>
            </a:r>
            <a:r>
              <a:rPr kumimoji="0" lang="el-GR" sz="1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ΤΩΝ </a:t>
            </a:r>
            <a:r>
              <a:rPr kumimoji="0" lang="el-GR" sz="14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ΦΩΤΟΥΠΟΔΟΧΕΩΝ ΥΠΕΡΠΟΛΩΝΕΤΑΙ  </a:t>
            </a:r>
            <a:r>
              <a:rPr kumimoji="0" lang="el-GR" sz="1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ΜΕ ΣΥΝΕΠΕΙΑ ΤΗΝ ΕΛΑΤΤΩΣΗ ΤΟΥ ΡΥΘΜΟΥ ΑΠΕΛΕΥΘΕΡΩΣΗΣ ΤΩΝ ΝΕΥΡΟΔΙΑΒΙΒΑΣΤΩΝ ΑΠΟ ΤΑ ΣΥΝΑΠΤΙΚΑ ΚΥΣΤΙΔΙΑ ΤΩΝ ΚΩΝΙΩΝ ΚΑΙ ΡΑΒΔΙΩΝ.</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ΑΥΤΟ ΠΡΟΚΑΛΕΙ ΠΟΛΩΣΗ Η ΕΚΠΟΛΩΣΗ ΤΩΝ ΜΕΤΑΣΥΝΑΠΤΙΚΩΝ ΝΕΥΡΩΝΩΝ ΚΑΙ ΔΙΑΒΙΒΑΣΗ ΤΟΥ ΗΛΕΚΤΡΙΚΟΥ ΣΗΜΑΤΟΣ ΣΤΟΝ ΕΓΚΕΦΑΛΟ ΠΟΥ ΓΙΝΕΤΑΙ ΑΝΤΙΛΗΠΤΟ ΩΣ ΦΩΣ.</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21" name="Picture 5" descr="Αποτέλεσμα εικόνας για biochemistry of vision"/>
          <p:cNvPicPr>
            <a:picLocks noChangeAspect="1" noChangeArrowheads="1"/>
          </p:cNvPicPr>
          <p:nvPr/>
        </p:nvPicPr>
        <p:blipFill>
          <a:blip r:embed="rId2" cstate="print"/>
          <a:srcRect/>
          <a:stretch>
            <a:fillRect/>
          </a:stretch>
        </p:blipFill>
        <p:spPr bwMode="auto">
          <a:xfrm>
            <a:off x="974533" y="357166"/>
            <a:ext cx="7097929" cy="45720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Αποτέλεσμα εικόνας για biochemistry of vision"/>
          <p:cNvPicPr>
            <a:picLocks noChangeAspect="1" noChangeArrowheads="1"/>
          </p:cNvPicPr>
          <p:nvPr/>
        </p:nvPicPr>
        <p:blipFill>
          <a:blip r:embed="rId2" cstate="print"/>
          <a:srcRect/>
          <a:stretch>
            <a:fillRect/>
          </a:stretch>
        </p:blipFill>
        <p:spPr bwMode="auto">
          <a:xfrm>
            <a:off x="1428728" y="357166"/>
            <a:ext cx="5676900" cy="3571875"/>
          </a:xfrm>
          <a:prstGeom prst="rect">
            <a:avLst/>
          </a:prstGeom>
          <a:noFill/>
        </p:spPr>
      </p:pic>
      <p:sp>
        <p:nvSpPr>
          <p:cNvPr id="39937" name="Rectangle 1"/>
          <p:cNvSpPr>
            <a:spLocks noChangeArrowheads="1"/>
          </p:cNvSpPr>
          <p:nvPr/>
        </p:nvSpPr>
        <p:spPr bwMode="auto">
          <a:xfrm>
            <a:off x="71438" y="4500570"/>
            <a:ext cx="8429652" cy="2062103"/>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BIOXHMEIA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ΤΗΣ ΟΡΑΣΗΣ</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ΟΤΑΝ ΤΟ ΦΩΣ ΑΠΟΡΡΟΦΑΤΑΙ ΑΠΟ ΤΟ ΜΙΑ ΧΡΩΣΤΙΚΗ ΤΩΝ ΔΙΣΚΩΝ ΤΩΝ ΦΩΤΟΥΠΟΔΟΧΕΩΝ ΔΗΜΙΟΥΡΓΕΙΤΑΙ ΕΝΑ ΗΛΕΚΤΡΙΚΟ ΔΥΝΑΜΙΚΟ.</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ΔΥΝΑΜΙΚΟ ΑΥΤΟ ΕΝΙΣΧΥΕΤΑΙ ΚΑΙ ΔΙΑΜΟΡΦΩΝΕΤΑΙ  ΣΤΙΣ ΕΣΩ ΣΤΙΒΑΔΕΣ ΤΟΥ ΑΜΦΙΒΛΗΣΤΡΟΕΙΔΟΥΣ ΚΑΙ ΠΟΛΛΑΠΛΑΣΙΑΖΕΤΑΙ ΓΙΑ ΝΑ ΦΤΑΣΕΙ ΣΤΟΝ ΕΓΚΕΦΑΛΟ.</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 ΣΤΟΝ ΑΝΘΡΩΠΟ ΠΕΡΙΕΧΟΥΝ ΣΥΝΟΛΙΚΑ 4 ΠΡΩΤΕΙΝΕΣ ΠΟΥ ΑΠΟΡΡΟΦΟΥΝ ΤΟ ΦΩΣ(ΟΨΙΝΕΣ) ΚΑΙ ΚΑΘΕΜΙΑ ΕΙΝΑΙ ΣΤΕΝΑ ΣΥΝΔΕΔΕΜΕΝΗ ΜΕ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ΜΙΑ 11-</a:t>
            </a: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CIS</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ΡΕΤΙΝΑΛΗ , ΤΗΝ ΑΛΔΕΥΔΗ ΤΗΣ ΒΙΤΑΜΙΝΗΣ Α1.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 y="5072074"/>
            <a:ext cx="9144000" cy="157163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Η ΡΟΔΟΨΙΝΗ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ΕΙΝΑΙ Η ΦΩΤΟΧΡΩΣΤΙΚΗ ΤΩΝ ΡΑΒΔΙΩΝ ΜΕ ΜΑΧ ΜΗΚΟΣ ΑΠΟΡΡΟΦΗΣΗΣ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ΣΤΑ 570 </a:t>
            </a:r>
            <a:r>
              <a:rPr lang="el-GR" sz="1050" dirty="0" smtClean="0">
                <a:latin typeface="Tahoma" pitchFamily="34" charset="0"/>
                <a:ea typeface="Calibri" pitchFamily="34" charset="0"/>
                <a:cs typeface="Tahoma" pitchFamily="34" charset="0"/>
              </a:rPr>
              <a:t>ΝΜ</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ΔΙΣΚΟΙ ΤΩΝ ΚΩΝΙΩΝ ΠΡΙΕΧΟΥΝ 3 ΔΙΑΦΟΡΕΤΙΚΕΣ ΧΡΩΣΤΙΚΕΣ</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ΜΠΛΕ ΧΡΩΣΤΙΚΗ ΣΤΑ 440ΝΜ (ΒΡΑΧΥ ΜΗΚΟΣ ΚΥΜΑΤΟΣ)</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 ΠΡΑΣΙΝΗ ΧΡΩΣΤΙΚΗ ΣΤΑ 535ΝΜ (ΜΕΣΑΙΟ ΜΗΚΟΣ ΚΥΜΑΤΟΣ)</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 ΚΟΚΚΙΝΗ ΧΡΩΣΤΙΚΗ ΣΤΑ 570ΝΜ (ΜΕΓΑΛΟ ΜΗΚΟΣ ΚΥΜΑΤΟΣ)</a:t>
            </a:r>
            <a:endParaRPr kumimoji="0" lang="el-GR"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5" descr="Αποτέλεσμα εικόνας για biochemistry of vision"/>
          <p:cNvPicPr>
            <a:picLocks noChangeAspect="1" noChangeArrowheads="1"/>
          </p:cNvPicPr>
          <p:nvPr/>
        </p:nvPicPr>
        <p:blipFill>
          <a:blip r:embed="rId2" cstate="print"/>
          <a:srcRect/>
          <a:stretch>
            <a:fillRect/>
          </a:stretch>
        </p:blipFill>
        <p:spPr bwMode="auto">
          <a:xfrm>
            <a:off x="520378" y="357166"/>
            <a:ext cx="7409208" cy="466183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Αποτέλεσμα εικόνας για biochemistry of vision"/>
          <p:cNvPicPr>
            <a:picLocks noChangeAspect="1" noChangeArrowheads="1"/>
          </p:cNvPicPr>
          <p:nvPr/>
        </p:nvPicPr>
        <p:blipFill>
          <a:blip r:embed="rId2" cstate="print"/>
          <a:srcRect/>
          <a:stretch>
            <a:fillRect/>
          </a:stretch>
        </p:blipFill>
        <p:spPr bwMode="auto">
          <a:xfrm>
            <a:off x="1285852" y="71414"/>
            <a:ext cx="5857916" cy="3685770"/>
          </a:xfrm>
          <a:prstGeom prst="rect">
            <a:avLst/>
          </a:prstGeom>
          <a:noFill/>
        </p:spPr>
      </p:pic>
      <p:sp>
        <p:nvSpPr>
          <p:cNvPr id="41985" name="Rectangle 1"/>
          <p:cNvSpPr>
            <a:spLocks noChangeArrowheads="1"/>
          </p:cNvSpPr>
          <p:nvPr/>
        </p:nvSpPr>
        <p:spPr bwMode="auto">
          <a:xfrm>
            <a:off x="357158" y="4071942"/>
            <a:ext cx="8429684" cy="2308324"/>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ΕΝΑ ΚΒΑΝΤΟΥΜ ΦΩΤΟΣ ΜΕΤΑΒΙΒΑΖΕΙ ΤΗΝ ΕΝΕΡΓΕΙΑ ΤΟΥ ΣΕ ΕΝΑ ΜΟΡΙΟ ΦΩΤΟΧΡΩΣΤΙΚΗΣ  ΤΟΤΕ ΕΠΕΤΑΙ ΜΙΑ ΣΕΙΡΑ ΧΗΜΙΚΩΝ ΑΝΤΙΔΡΑΣΕΩΝ ΠΟΥ ΟΔΗΓΕΙ ΣΤΗ ΠΑΡΑΓΩΓΗ ΕΛΕΥΘΕΡΗΣ ΟΨΙΝΗΣ ΚΑΙ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Α</a:t>
            </a: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LL TRANS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ΧΡΩΜΟΦΟΡΟ ΤΜΗΜΑ  ΤΗΣ ΦΩΤΟΧΡΩΣΤΙΚΗΣ  Η 11-</a:t>
            </a: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CIS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 ΜΕΤΑΤΡΕΠΕΤΑΙ ΣΕ Α</a:t>
            </a: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LL TRANS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 ΚΑΙ ΑΛΛΑΖΕΙ ΤΟ ΣΧΗΜΑ ΤΗΣ</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Η ΑΠΟΡΡΟΦΗΣΗ ΤΟΥ ΦΩΤΟΣ ΑΠΟ ΤΙΣ ΧΡΩΣΤΙΚΕΣ  ΟΔΗΓΕΙ  ΣΕ ΥΠΕΡΠΟΛΩΣΗ  ΤΗΣ ΠΛΑΣΜΑΤΙΚΗΣ ΜΕΜΒΡΑΝΗΣ ΤΩΝ ΦΩΤΟΥΠΟΔΟΧΕΩΝ ΜΕ ΣΥΝΕΠΕΙΑ ΤΗΝ ΕΛΑΤΤΩΣΗ ΤΟΥ ΡΥΘΜΟΥ ΑΠΕΛΕΥΘΕΡΩΣΗΣ ΤΩΝ ΝΕΥΡΟΔΙΑΒΙΒΑΣΤΩΝ ΑΠΟ ΤΑ ΣΥΝΑΠΤΙΚΑ ΚΥΣΤΙΔΙΑ ΤΩΝ ΚΩΝΙΩΝ ΚΑΙ ΡΑΒΔΙΩΝ.</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4471998"/>
            <a:ext cx="8786842" cy="2092881"/>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ΜΕΤΑΤΡΟΠΗ ΤΟΥ ΦΩΤΟΣ ΣΕ ΗΛΕΚΤΡΙΚΗ ΕΝΕΡΓΕΙΑ  ΣΤΟ ΡΑΒΔΙΟ</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ΣΤΟ ΣΚΟΤΑΔΙ ΟΙ ΔΙΑΥΛΟΙ ΝΑ ΤΟΥ ΕΞΩ ΤΜΗΜΑΤΟΣ ΕΙΝΑΙ ΑΝΟΙΚΤΟΙ ΜΕΣΩ ΤΗΣ ΔΡΑΣΗΣ ΤΟΥ </a:t>
            </a: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c</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GMP</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ΤΟ  ΕΣΩ ΤΜΗΜΑ ΤΟΥ ΦΩΤΟΥΠΟΔΟΧΕΑ  ΑΠΟΒΑΛΛΕΙ ΣΥΝΕΧΩΣ Να ΠΡΟΣ ΤΟ ΕΞΩ ΤΜΗΜΑ ΔΗΜΙΟΥΡΓΟΝΤΑΣ ΑΡΝΗΤΙΚΟ ΔΥΝΑΜΙΚΟ ΣΤΟ ΕΣΩΤΕΡΙΚΟ ΤΟΥ. ΕΤΣΙ ΔΗΜΙΟΥΡΓΕΙΤΑΙ ΕΝΑ ΡΕΥΜΑ ΙΟΝΤΩΝ ΑΠΟ ΤΟ ΕΣΩΤΕΡΙΚΟ ΣΤΟ ΕΣΩΤΕΡΙΚΟ ΤΟΥ ΤΜΗΜΑ (ΡΕΥΜΑ ΣΚΟΤΟΥΣ). ΤΟ ΚΥΤΤΑΡΟ ΒΡΙΣΚΕΤΑΙ ΣΕ ΚΑΤΑΣΤΑΣΗ ΕΚΠΟΛΩΣΗΣ ΚΑΙ ΑΠΕΛΕΥΘΕΡΩΝΕΤΑΙ Ο ΝΕΥΡΟΔΙΑΒΙΒΑΣΤΗΣ ΑΠΟ ΤΟ ΣΥΝΑΠΤΙΚΟ ΑΚΡΟ ΤΟΥ ΦΩΤΟΥΠΟΔΟΧΕΑ.</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Αποτέλεσμα εικόνας για biochemistry of vision"/>
          <p:cNvPicPr>
            <a:picLocks noChangeAspect="1" noChangeArrowheads="1"/>
          </p:cNvPicPr>
          <p:nvPr/>
        </p:nvPicPr>
        <p:blipFill>
          <a:blip r:embed="rId2" cstate="print"/>
          <a:srcRect/>
          <a:stretch>
            <a:fillRect/>
          </a:stretch>
        </p:blipFill>
        <p:spPr bwMode="auto">
          <a:xfrm>
            <a:off x="1928794" y="571480"/>
            <a:ext cx="4572000" cy="34290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Αποτέλεσμα εικόνας για biochemistry of vision"/>
          <p:cNvPicPr>
            <a:picLocks noChangeAspect="1" noChangeArrowheads="1"/>
          </p:cNvPicPr>
          <p:nvPr/>
        </p:nvPicPr>
        <p:blipFill>
          <a:blip r:embed="rId2" cstate="print"/>
          <a:srcRect/>
          <a:stretch>
            <a:fillRect/>
          </a:stretch>
        </p:blipFill>
        <p:spPr bwMode="auto">
          <a:xfrm>
            <a:off x="1142976" y="500042"/>
            <a:ext cx="5857916" cy="4325639"/>
          </a:xfrm>
          <a:prstGeom prst="rect">
            <a:avLst/>
          </a:prstGeom>
          <a:noFill/>
        </p:spPr>
      </p:pic>
      <p:sp>
        <p:nvSpPr>
          <p:cNvPr id="31747" name="Rectangle 3"/>
          <p:cNvSpPr>
            <a:spLocks noChangeArrowheads="1"/>
          </p:cNvSpPr>
          <p:nvPr/>
        </p:nvSpPr>
        <p:spPr bwMode="auto">
          <a:xfrm>
            <a:off x="0" y="5143512"/>
            <a:ext cx="9144000" cy="147732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Calibri" pitchFamily="34" charset="0"/>
                <a:cs typeface="Tahoma" pitchFamily="34" charset="0"/>
              </a:rPr>
              <a:t>BIOXHMEIA </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ΤΗΣ ΟΡΑΣΗΣ</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ΕΝΑ ΚΒΑΝΤΟΥ</a:t>
            </a:r>
            <a:r>
              <a:rPr lang="en-US" dirty="0" smtClean="0">
                <a:latin typeface="Tahoma" pitchFamily="34" charset="0"/>
                <a:ea typeface="Calibri" pitchFamily="34" charset="0"/>
                <a:cs typeface="Tahoma" pitchFamily="34" charset="0"/>
              </a:rPr>
              <a:t>M</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ΦΩΤΟΣ ΜΕΤΑΒΙΒΑΖΕΙ ΤΗΝ ΕΝΕΡΓΕΙΑ ΤΟΥ ΣΕ ΕΝΑ ΜΟΡΙΟ ΦΩΤΟΧΡΩΣΤΙΚΗΣ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ΧΡΩΜΟΦΟΡΟ ΤΗΣ ΦΩΤΟΧΡΩΣΤΙΚΗΣ  Η 11-</a:t>
            </a:r>
            <a:r>
              <a:rPr kumimoji="0" lang="en-US"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CIS </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 ΜΕΤΑΤΡΕΠΕΤΑΙ ΣΕ Α</a:t>
            </a:r>
            <a:r>
              <a:rPr kumimoji="0" lang="en-US"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LL TRANS </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 ΚΑΙ ΑΛΛΑΖΕΙ ΤΟ ΣΧΗΜΑ ΤΗΣ</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Αποτέλεσμα εικόνας για biochemistry of vision"/>
          <p:cNvPicPr>
            <a:picLocks noChangeAspect="1" noChangeArrowheads="1"/>
          </p:cNvPicPr>
          <p:nvPr/>
        </p:nvPicPr>
        <p:blipFill>
          <a:blip r:embed="rId2" cstate="print"/>
          <a:srcRect/>
          <a:stretch>
            <a:fillRect/>
          </a:stretch>
        </p:blipFill>
        <p:spPr bwMode="auto">
          <a:xfrm>
            <a:off x="1928794" y="571480"/>
            <a:ext cx="4572000" cy="3429001"/>
          </a:xfrm>
          <a:prstGeom prst="rect">
            <a:avLst/>
          </a:prstGeom>
          <a:noFill/>
        </p:spPr>
      </p:pic>
      <p:sp>
        <p:nvSpPr>
          <p:cNvPr id="44035" name="Rectangle 3"/>
          <p:cNvSpPr>
            <a:spLocks noChangeArrowheads="1"/>
          </p:cNvSpPr>
          <p:nvPr/>
        </p:nvSpPr>
        <p:spPr bwMode="auto">
          <a:xfrm>
            <a:off x="0" y="4214818"/>
            <a:ext cx="8072462" cy="58477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ΑΠΟ ΕΚΕΙ ΞΕΚΙΝΑ Η ΜΕΤΑΒΙΒΑΣΗ ΤΟΥ ΗΛΕΚΤΡΙΚΟΥ ΣΗΜΑΤΟΣ ΠΟΥ ΕΡΜΗΝΕΥΕΤΑΙ ΑΠΟ ΤΟΝ ΕΓΚΕΦΑΛΟ ΩΣ ΦΩΣ.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5178524"/>
            <a:ext cx="9144000" cy="160043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Η ΑΠΟΡΡΟΦΗΣΗ ΤΟΥ ΦΩΤΟΝΙΟΥ ΑΠΟ ΤΗ ΡΟΔΟΨΙΝΗ ΠΡΟΚΑΛΕΙ ΙΣΟΜΕΡΙΣΝΟ ΤΗΣ 11</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CIS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ΡΕΤΙΝΑΛΗΣ ΣΕ Α</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LL TRANS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ΚΑΙ ΕΝΕΡΓΟΠΟΙΕΙΤΑΙ ΤΟ ΜΟΡΙΟ ΤΗΣ ΡΟΔΟΨΙΝΗΣ. ΜΕΤΑ ΑΠΟ ΣΕΙΡΑ ΑΝΤΙΔΡΑΣΕΩΝ ΚΛΕΙΝΟΥΝ ΟΙ ΔΙΑΥΛΟΙ ΤΩΝ ΙΟΝΤΩΝ . ΤΟΤΕ ΤΑ ΙΟΝΤΑ ΑΥΤΑ ΣΥΣΣΩΡΕΥΟΝΤΑΙΝΣΤΗΝ ΕΞΩΤΕΡΙΚΗ ΕΠΙΦΑΝΕΙΑΤΟΥ ΕΞΩ ΤΜΗΜΑΤΟΣ ΤΟΥ ΦΩΤΟΥΠΟΔΟΧΕΑ  ΚΑΙ ΠΡΟΚΑΛΟΥΝ ΥΠΕΡΠΟΛΩΣΗ.</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Αποτέλεσμα εικόνας για biochemistry of vision"/>
          <p:cNvPicPr>
            <a:picLocks noChangeAspect="1" noChangeArrowheads="1"/>
          </p:cNvPicPr>
          <p:nvPr/>
        </p:nvPicPr>
        <p:blipFill>
          <a:blip r:embed="rId2" cstate="print"/>
          <a:srcRect/>
          <a:stretch>
            <a:fillRect/>
          </a:stretch>
        </p:blipFill>
        <p:spPr bwMode="auto">
          <a:xfrm>
            <a:off x="1928794" y="571480"/>
            <a:ext cx="4572000" cy="34290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4429132"/>
            <a:ext cx="8929717" cy="1785104"/>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AM</a:t>
            </a:r>
            <a:r>
              <a:rPr kumimoji="0" lang="el-GR"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ΦΙΒΛΗΣΤΡΟΕΙΔΗΣ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ΝΕΥΡΩΝΕΣ ΤΟΥ ΝΕΥΡΟΑΙΣΘΗΤΗΡΙΟΥ ΑΜΦΙΒΛΗΣΤΡΟΕΙΔΟΥΣ ΔΙΑΤΤΑΣΣΟΝΤΑΙ ΣΕ 3 ΣΤΙΒΑΔΕΣ ΑΠΟ </a:t>
            </a:r>
            <a:r>
              <a:rPr kumimoji="0" lang="el-GR"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ΑΠΟ</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ΤΑ ΕΞΩ ΠΡΟΣ ΤΑ ΕΣΩ¨</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ΤΗΝ ΕΞΩΤΕΡΙΚΗ ΣΤΙΒΑΔΑ ΤΩΝ ΦΩΤΟΥΠΟΔΟΧΕΩΝ (ΚΟΝΙΩΝ ΚΑΙ ΡΑΒΔΙΩΝ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ΤΗΝ ΜΕΣΑΙΑ ΤΩΝ ΔΙΠΟΛΩΝ, ΟΡΙΖΟΝΤΙΩΝ, ΑΜΑΚΡΙΝΙΚΩΝ ΚΥΤΤΑΡΩΝ</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ΤΗΝ ΕΣΩΤΕΡΙΚΗ ΤΩΝ ΓΑΓΓΛΙΑΚΩΝ ΚΥΤΤΑΡΩΝ</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Σχετική εικόνα"/>
          <p:cNvPicPr>
            <a:picLocks noChangeAspect="1" noChangeArrowheads="1"/>
          </p:cNvPicPr>
          <p:nvPr/>
        </p:nvPicPr>
        <p:blipFill>
          <a:blip r:embed="rId2" cstate="print"/>
          <a:srcRect/>
          <a:stretch>
            <a:fillRect/>
          </a:stretch>
        </p:blipFill>
        <p:spPr bwMode="auto">
          <a:xfrm>
            <a:off x="1428728" y="500042"/>
            <a:ext cx="5072098" cy="308383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biochemistry of vision"/>
          <p:cNvPicPr>
            <a:picLocks noChangeAspect="1" noChangeArrowheads="1"/>
          </p:cNvPicPr>
          <p:nvPr/>
        </p:nvPicPr>
        <p:blipFill>
          <a:blip r:embed="rId2" cstate="print"/>
          <a:srcRect/>
          <a:stretch>
            <a:fillRect/>
          </a:stretch>
        </p:blipFill>
        <p:spPr bwMode="auto">
          <a:xfrm>
            <a:off x="1928794" y="571480"/>
            <a:ext cx="4572000" cy="3429001"/>
          </a:xfrm>
          <a:prstGeom prst="rect">
            <a:avLst/>
          </a:prstGeom>
          <a:noFill/>
        </p:spPr>
      </p:pic>
      <p:sp>
        <p:nvSpPr>
          <p:cNvPr id="45057" name="Rectangle 1"/>
          <p:cNvSpPr>
            <a:spLocks noChangeArrowheads="1"/>
          </p:cNvSpPr>
          <p:nvPr/>
        </p:nvSpPr>
        <p:spPr bwMode="auto">
          <a:xfrm>
            <a:off x="0" y="4913667"/>
            <a:ext cx="9144000" cy="1323439"/>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Η ΜΕΤΑΒΙΒΑΣΗ ΤΗΣ ΝΕΥΡΙΚΗΣ ΩΣΗΣ ΓΙΝΕΤΑΙ ΑΜΕΣΑ Η ΜΕΣΩ ΝΕΥΡΟΝΕΤΑΒΙΒΑΣΤΩΝ</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Η ΝΤΟΠΑΜΙΝΗ ΤΟ Γ-ΑΜΙΝΟΒΟΥΤΥΡΙΚΟ ΟΞΥ , Η ΓΛΥΚΙΝΗ ΚΑΙ Η ΤΑΥΡΙΝΗ ΑΣΚΟΥΝ ΚΑΤΑΣΤΑΛΤΙΚΗ ΔΡΑΣΗ ΣΤΟΥΕ ΝΕΥΡΩΝΕΣ ΤΟΥ ΑΜΦΙΒΛΗΣΤΡΟΕΙΔΗ.</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ΓΕΝΙΚΑ ΟΙ ΦΩΤΟΥΠΟΔΟΧΕΙΣ ΑΠΑΝΤΟΥΝ ΣΤΗ ΥΠΕΡΠΟΛΩΣΗ.Η ΤΕΛΙΚΗ ΑΝΤΙΛΗΨΗ ΤΟΥ ΦΩΤΟΣ ΑΠΑΙΤΕΙ </a:t>
            </a:r>
            <a:r>
              <a:rPr kumimoji="0" lang="el-GR" sz="1600"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ΑΠΑΙΤΕΙ</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ΚΑΙ ΣΥΓΧΡΟΝΗ ΕΝΕΡΓΟΠΟΙΗΣΗ ΜΕΡΙΚΩΝ ΒΑΒΔΙΩΝ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5141253"/>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ΑΥΤΟ ΠΡΟΚΑΛΕΙ ΠΟΛΩΣΗ Η ΕΚΠΟΛΩΣΗ ΤΩΝ ΜΕΤΑΣΥΝΑΠΤΙΚΩΝ ΝΕΥΡΩΝΩΝ ΚΑΙ ΔΙΑΒΙΒΑΣΗ ΤΟΥ ΗΛΕΚΤΡΙΚΟΥ ΣΗΜΑΤΟΣ ΣΤΟΝ ΕΓΚΕΦΑΛΟ ΠΟΥ ΓΙΝΕΤΑΙ ΑΝΤΙΛΗΠΤΟ ΩΣ ΦΩΣ.</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flipH="1">
            <a:off x="-357222" y="0"/>
            <a:ext cx="1193014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l-GR" sz="11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Αποτέλεσμα εικόνας για biochemistry of vision"/>
          <p:cNvPicPr>
            <a:picLocks noChangeAspect="1" noChangeArrowheads="1"/>
          </p:cNvPicPr>
          <p:nvPr/>
        </p:nvPicPr>
        <p:blipFill>
          <a:blip r:embed="rId2" cstate="print"/>
          <a:srcRect/>
          <a:stretch>
            <a:fillRect/>
          </a:stretch>
        </p:blipFill>
        <p:spPr bwMode="auto">
          <a:xfrm>
            <a:off x="1928794" y="571480"/>
            <a:ext cx="4572000" cy="34290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retina"/>
          <p:cNvPicPr>
            <a:picLocks noChangeAspect="1" noChangeArrowheads="1"/>
          </p:cNvPicPr>
          <p:nvPr/>
        </p:nvPicPr>
        <p:blipFill>
          <a:blip r:embed="rId2" cstate="print"/>
          <a:srcRect/>
          <a:stretch>
            <a:fillRect/>
          </a:stretch>
        </p:blipFill>
        <p:spPr bwMode="auto">
          <a:xfrm>
            <a:off x="642910" y="642918"/>
            <a:ext cx="7908770" cy="3813157"/>
          </a:xfrm>
          <a:prstGeom prst="rect">
            <a:avLst/>
          </a:prstGeom>
          <a:noFill/>
        </p:spPr>
      </p:pic>
      <p:sp>
        <p:nvSpPr>
          <p:cNvPr id="1027" name="Rectangle 3"/>
          <p:cNvSpPr>
            <a:spLocks noChangeArrowheads="1"/>
          </p:cNvSpPr>
          <p:nvPr/>
        </p:nvSpPr>
        <p:spPr bwMode="auto">
          <a:xfrm>
            <a:off x="1" y="4500570"/>
            <a:ext cx="9144000" cy="203132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ΠΑΡΑΓΩΓΗ ΣΗΜΑΤΩΝ ΣΤΟΝ ΑΜΦΙΒΛΗΣΤΡΟΕΙΔΗ</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ΟΙ ΦΩΤΟΥΠΟΔΟΧΕΙΣ ΥΠΕΡΠΟΛΩΝΟΝΤΑΙ ΜΕ ΤΗ ΠΡΟΠΤΩΣΗ ΤΟΥ ΦΩΤΕΙΝΟΥ ΕΡΕΘΙΣΜΑΤΟΣ</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ΟΡΙΖΟΝΤΙΑ ΕΠΙΣΗΣ ΚΥΤΤΑΡΑ ΥΠΕΡΠΟΛΩΝΟΝΤΑΙ</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ΔΙΠΟΛΑ ΜΠΟΡΕΙ ΝΑ ΕΜΦΑΝΙΣΟΥΝ ΥΠΕΡΠΟΛΩΣΗ  Η ΑΠΟΠΟΛΩΣΗ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ΑΠΟ ΤΑ ΔΙΠΟΛΑ ΞΕΚΙΝΟΥΝ ΚΑΝΑΛΙΑ ΟΝ </a:t>
            </a:r>
            <a:r>
              <a:rPr kumimoji="0" lang="en-US" b="0" i="0" u="none" strike="noStrike" cap="none" normalizeH="0" baseline="0" dirty="0" smtClean="0">
                <a:ln>
                  <a:noFill/>
                </a:ln>
                <a:solidFill>
                  <a:schemeClr val="tx1"/>
                </a:solidFill>
                <a:effectLst/>
                <a:latin typeface="Tahoma" pitchFamily="34" charset="0"/>
                <a:ea typeface="Calibri" pitchFamily="34" charset="0"/>
                <a:cs typeface="Tahoma" pitchFamily="34" charset="0"/>
              </a:rPr>
              <a:t>OFF </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ΚΑΙ ΣΥΝΕΧΙΖΟΝΤΑΙ ΣΤΑ ΓΑΓΓΛΙΑΚΑ ΚΥΤΤΑΡΑ</a:t>
            </a:r>
            <a:r>
              <a:rPr kumimoji="0" lang="el-GR" sz="1100" b="0" i="0" u="none" strike="noStrike" cap="none" normalizeH="0" baseline="0" dirty="0" smtClean="0">
                <a:ln>
                  <a:noFill/>
                </a:ln>
                <a:solidFill>
                  <a:schemeClr val="tx1"/>
                </a:solidFill>
                <a:effectLst/>
                <a:latin typeface="Arial" pitchFamily="34" charset="0"/>
                <a:cs typeface="Arial" pitchFamily="34" charset="0"/>
              </a:rPr>
              <a:t> </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etina"/>
          <p:cNvPicPr>
            <a:picLocks noChangeAspect="1" noChangeArrowheads="1"/>
          </p:cNvPicPr>
          <p:nvPr/>
        </p:nvPicPr>
        <p:blipFill>
          <a:blip r:embed="rId2" cstate="print"/>
          <a:srcRect/>
          <a:stretch>
            <a:fillRect/>
          </a:stretch>
        </p:blipFill>
        <p:spPr bwMode="auto">
          <a:xfrm>
            <a:off x="642910" y="642918"/>
            <a:ext cx="7908770" cy="3813157"/>
          </a:xfrm>
          <a:prstGeom prst="rect">
            <a:avLst/>
          </a:prstGeom>
          <a:noFill/>
        </p:spPr>
      </p:pic>
      <p:sp>
        <p:nvSpPr>
          <p:cNvPr id="48129" name="Rectangle 1"/>
          <p:cNvSpPr>
            <a:spLocks noChangeArrowheads="1"/>
          </p:cNvSpPr>
          <p:nvPr/>
        </p:nvSpPr>
        <p:spPr bwMode="auto">
          <a:xfrm>
            <a:off x="0" y="5186290"/>
            <a:ext cx="9144000" cy="147732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ΑΜΑΚΡΟΙΝΑ ΣΧΗΜΑΤΙΖΟΥΝ ΔΙΑΦΟΡΕΣ ΟΜΑΔΕΣ ΑΝΑΛΟΓΑ ΜΕ ΤΗ ΜΟΡΦΗ ΔΙΕΓΕΡΣΗΣ Η ΑΠΟΠΟΛΩΣΗΣ ΠΟΥ ΕΞΥΠΗΡΕΤΟΥΝ. ΤΟ ΣΗΜΑ ΜΕΤΑΒΙΒΑΖΕΤΑΙ ΣΤΑ ΓΑΓΓΛΙΑΚΑ ΚΥΤΤΑΡΑ.</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ΣΗΜΑΤΑ ΠΟΥ ΛΑΜΒΑΝΟΥΝ ΤΑ ΓΑΓΓΛΙΑΚΑ ΚΥΤΤΑΡΑ ΕΙΝΑΙ ΣΗΜΑΤΑ ΑΝΑΣΤΟΛΗΣ Η ΔΙΕΓΕΡΣΗΣ.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etina"/>
          <p:cNvPicPr>
            <a:picLocks noChangeAspect="1" noChangeArrowheads="1"/>
          </p:cNvPicPr>
          <p:nvPr/>
        </p:nvPicPr>
        <p:blipFill>
          <a:blip r:embed="rId2" cstate="print"/>
          <a:srcRect/>
          <a:stretch>
            <a:fillRect/>
          </a:stretch>
        </p:blipFill>
        <p:spPr bwMode="auto">
          <a:xfrm>
            <a:off x="642910" y="642918"/>
            <a:ext cx="7908770" cy="3813157"/>
          </a:xfrm>
          <a:prstGeom prst="rect">
            <a:avLst/>
          </a:prstGeom>
          <a:noFill/>
        </p:spPr>
      </p:pic>
      <p:sp>
        <p:nvSpPr>
          <p:cNvPr id="49153" name="Rectangle 1"/>
          <p:cNvSpPr>
            <a:spLocks noChangeArrowheads="1"/>
          </p:cNvSpPr>
          <p:nvPr/>
        </p:nvSpPr>
        <p:spPr bwMode="auto">
          <a:xfrm>
            <a:off x="0" y="5000636"/>
            <a:ext cx="9144000" cy="1200329"/>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ΣΗΜΑ ΔΙΕΓΕΡΣΗΣ ΜΠΟΡΕΙ ΝΑ ΕΙΝΑΙ ΑΠΕΥΘΕΙΑΣ ΑΠΟ ΤΑ ΔΙΠΟΛΑ Η ΕΜΜΕΣΑ ΑΠΟ ΤΑ ΧΟΛΙΝΕΡΓΙΚΑ ΑΜΑΚΡΟΙΝΑ</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ΣΗΜΑ ΑΝΑΣΤΟΛΗΣ ΠΡΕΡΧΟΝΤΑΙ ΑΠΟ ΤΑ </a:t>
            </a:r>
            <a:r>
              <a:rPr kumimoji="0" lang="en-US" b="0" i="0" u="none" strike="noStrike" cap="none" normalizeH="0" baseline="0" dirty="0" smtClean="0">
                <a:ln>
                  <a:noFill/>
                </a:ln>
                <a:solidFill>
                  <a:schemeClr val="tx1"/>
                </a:solidFill>
                <a:effectLst/>
                <a:latin typeface="Tahoma" pitchFamily="34" charset="0"/>
                <a:ea typeface="Calibri" pitchFamily="34" charset="0"/>
                <a:cs typeface="Tahoma" pitchFamily="34" charset="0"/>
              </a:rPr>
              <a:t>GABA H </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ΓΛΥΚΙΝΕΡΓΙΚΑ ΑΜΑΚΡΟΙΝΑ ΚΥΤΤΑΡΑ</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etina"/>
          <p:cNvPicPr>
            <a:picLocks noChangeAspect="1" noChangeArrowheads="1"/>
          </p:cNvPicPr>
          <p:nvPr/>
        </p:nvPicPr>
        <p:blipFill>
          <a:blip r:embed="rId2" cstate="print"/>
          <a:srcRect/>
          <a:stretch>
            <a:fillRect/>
          </a:stretch>
        </p:blipFill>
        <p:spPr bwMode="auto">
          <a:xfrm>
            <a:off x="642910" y="642918"/>
            <a:ext cx="7908770" cy="3813157"/>
          </a:xfrm>
          <a:prstGeom prst="rect">
            <a:avLst/>
          </a:prstGeom>
          <a:noFill/>
        </p:spPr>
      </p:pic>
      <p:sp>
        <p:nvSpPr>
          <p:cNvPr id="50177" name="Rectangle 1"/>
          <p:cNvSpPr>
            <a:spLocks noChangeArrowheads="1"/>
          </p:cNvSpPr>
          <p:nvPr/>
        </p:nvSpPr>
        <p:spPr bwMode="auto">
          <a:xfrm>
            <a:off x="0" y="5017013"/>
            <a:ext cx="9144000" cy="1323439"/>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ΣΥΝΑΠΤΙΚΕΣ ΔΙΑΣΥΝΔΕΣΕΙΣ ΤΩΝ ΝΕΥΡΩΝΩΝ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ΕΣΩ ΤΜΗΜΑΤΑ ΤΩΝ ΦΩΤΟΥΠΟΔΟΧΕΩΝ ΣΧΗΜΑΤΙΖΟΥΝ ΕΝΑ ΔΙΚΤΥΟ ΣΥΝΑΨΕΩΝ  ΜΕΣΩ ΤΩΝ ΟΠΟΙΩΝ ΔΙΕΓΕΙΡΟΝΤΑΙ ΟΙ ΝΕΥΡΩΝΕΣ ΔΕΥΤΕΡΗΣ ΤΑΞΗΣ ΠΟΥ ΕΙΝΑΙ ΤΑ ΔΙΠΟΛΑ ΚΑΙ ΤΑ Ο</a:t>
            </a:r>
            <a:r>
              <a:rPr lang="el-GR" sz="1600" dirty="0" smtClean="0">
                <a:latin typeface="Tahoma" pitchFamily="34" charset="0"/>
                <a:ea typeface="Calibri" pitchFamily="34" charset="0"/>
                <a:cs typeface="Tahoma" pitchFamily="34" charset="0"/>
              </a:rPr>
              <a:t>Ρ</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ΙΖΟΝΤΙΑ ΚΥΤΤΑΡΑ.</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Η ΜΕΤΑΒΙΒΑΣΗ ΤΗΣ ΠΛΗΡΟΦΟΡΙΑΣ ΓΙΝΕΤΑΙ ΜΕ ΤΑΟΥΣ ΧΗΜΙΚΟΥΣ ΝΕΥΡΟΔΙΑΒΙΒΑΣΤΕΣ.</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retina"/>
          <p:cNvPicPr>
            <a:picLocks noChangeAspect="1" noChangeArrowheads="1"/>
          </p:cNvPicPr>
          <p:nvPr/>
        </p:nvPicPr>
        <p:blipFill>
          <a:blip r:embed="rId2" cstate="print"/>
          <a:srcRect/>
          <a:stretch>
            <a:fillRect/>
          </a:stretch>
        </p:blipFill>
        <p:spPr bwMode="auto">
          <a:xfrm>
            <a:off x="642910" y="642918"/>
            <a:ext cx="7908770" cy="3813157"/>
          </a:xfrm>
          <a:prstGeom prst="rect">
            <a:avLst/>
          </a:prstGeom>
          <a:noFill/>
        </p:spPr>
      </p:pic>
      <p:sp>
        <p:nvSpPr>
          <p:cNvPr id="51201" name="Rectangle 1"/>
          <p:cNvSpPr>
            <a:spLocks noChangeArrowheads="1"/>
          </p:cNvSpPr>
          <p:nvPr/>
        </p:nvSpPr>
        <p:spPr bwMode="auto">
          <a:xfrm>
            <a:off x="0" y="4758649"/>
            <a:ext cx="9144000" cy="1877437"/>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ΤΥΠΟΙ ΓΑΓΓΛΙΑΚΩΝ ΚΥΤΤΑΡΩΝ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ΓΑΓΓΛΙΑΚΑ ΚΥΤΤΑΡΑ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PARVO</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P</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ΕΙΝΑΙ ΜΙΚΡΟΤΕΡΑ ΣΕ ΜΕΓΕΘΟΣ  ΚΥΤΤΑΡΑ</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ΣΥΝΔΕΟΝΤΑΙ ΜΕ ΤΗΝ ΑΝΤΙΛΗΨΗ ΤΩΝ ΧΡΩΜΑΤΩΝ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ΤΑ ΓΑΓΓΛΙΑΚΑ ΚΥΤΤΑΡΑ Μ(</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MAGNO</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ΠΙΘΑΝΟΝ ΕΞΥΠΗΡΕΤΟΥΝ ΤΟΥΣ ΜΗΧΑΝΙΣΜΟΥΣ ΑΙΣΘΗΣΗΣ ΤΩΝ ΠΕΔΙΩΝ ΦΩΤΕΙΝΟΤΗΤΑΣ</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lang="el-GR" sz="1600" dirty="0" smtClean="0">
                <a:latin typeface="Arial" pitchFamily="34" charset="0"/>
                <a:cs typeface="Arial" pitchFamily="34" charset="0"/>
              </a:rPr>
              <a:t>ΤΡΙΤΗ ΚΑΤΗΓΟΡΙΑ </a:t>
            </a:r>
            <a:r>
              <a:rPr lang="el-GR" sz="1600" smtClean="0">
                <a:latin typeface="Arial" pitchFamily="34" charset="0"/>
                <a:cs typeface="Arial" pitchFamily="34" charset="0"/>
              </a:rPr>
              <a:t>ΕΧΟΥΝ ΝΕΥΡΙΤΕΣ ΑΠΕΘΕΙΑΣ ΜΕΤΑΒΙΒΑΣΗ ΣΤΟΝ ΕΓΚΕΦΑΛΟ ΣΗΜΑΤΟΣ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muller cells"/>
          <p:cNvPicPr>
            <a:picLocks noChangeAspect="1" noChangeArrowheads="1"/>
          </p:cNvPicPr>
          <p:nvPr/>
        </p:nvPicPr>
        <p:blipFill>
          <a:blip r:embed="rId2" cstate="print"/>
          <a:srcRect/>
          <a:stretch>
            <a:fillRect/>
          </a:stretch>
        </p:blipFill>
        <p:spPr bwMode="auto">
          <a:xfrm>
            <a:off x="1643042" y="285728"/>
            <a:ext cx="5715000" cy="4924425"/>
          </a:xfrm>
          <a:prstGeom prst="rect">
            <a:avLst/>
          </a:prstGeom>
          <a:noFill/>
        </p:spPr>
      </p:pic>
      <p:sp>
        <p:nvSpPr>
          <p:cNvPr id="1027" name="Rectangle 3"/>
          <p:cNvSpPr>
            <a:spLocks noChangeArrowheads="1"/>
          </p:cNvSpPr>
          <p:nvPr/>
        </p:nvSpPr>
        <p:spPr bwMode="auto">
          <a:xfrm>
            <a:off x="0" y="5423616"/>
            <a:ext cx="9144000" cy="107721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ΥΠΑΡΧΟΥΝ 3 ΕΙΔΗ ΓΛΟΙΑΚΩΝ ΚΥΤΤΑΡΩΝ</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Α) ΤΑ ΚΥΤΤΑΡΑ ΤΟΥ </a:t>
            </a:r>
            <a:r>
              <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MULLER</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Β) ΤΑ  ΑΣΤΡΟΚΥΤΤΑΡΑ </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Γ) ΤΑ ΜΙΚΡΟΓΛΟΙΑΚΑ ΚΥΤΤΑΡΑ</a:t>
            </a:r>
            <a:endParaRPr kumimoji="0" lang="el-G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muller cells"/>
          <p:cNvPicPr>
            <a:picLocks noChangeAspect="1" noChangeArrowheads="1"/>
          </p:cNvPicPr>
          <p:nvPr/>
        </p:nvPicPr>
        <p:blipFill>
          <a:blip r:embed="rId2" cstate="print"/>
          <a:srcRect/>
          <a:stretch>
            <a:fillRect/>
          </a:stretch>
        </p:blipFill>
        <p:spPr bwMode="auto">
          <a:xfrm>
            <a:off x="1928794" y="500042"/>
            <a:ext cx="4500554" cy="3877977"/>
          </a:xfrm>
          <a:prstGeom prst="rect">
            <a:avLst/>
          </a:prstGeom>
          <a:noFill/>
        </p:spPr>
      </p:pic>
      <p:sp>
        <p:nvSpPr>
          <p:cNvPr id="54273" name="Rectangle 1"/>
          <p:cNvSpPr>
            <a:spLocks noChangeArrowheads="1"/>
          </p:cNvSpPr>
          <p:nvPr/>
        </p:nvSpPr>
        <p:spPr bwMode="auto">
          <a:xfrm>
            <a:off x="0" y="4573984"/>
            <a:ext cx="8786842" cy="203132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a:t>
            </a:r>
            <a:r>
              <a:rPr kumimoji="0" lang="el-GR" sz="1400" b="1" i="0" u="none" strike="noStrike" cap="none" normalizeH="0" baseline="0" dirty="0" smtClean="0" bmk="">
                <a:ln>
                  <a:noFill/>
                </a:ln>
                <a:solidFill>
                  <a:schemeClr val="tx1"/>
                </a:solidFill>
                <a:effectLst/>
                <a:latin typeface="Tahoma" pitchFamily="34" charset="0"/>
                <a:ea typeface="Tahoma" pitchFamily="34" charset="0"/>
                <a:cs typeface="Tahoma" pitchFamily="34" charset="0"/>
              </a:rPr>
              <a:t>A KYTTARA TOY </a:t>
            </a:r>
            <a:r>
              <a:rPr kumimoji="0" lang="en-US" sz="1400" b="1" i="0" u="none" strike="noStrike" cap="none" normalizeH="0" baseline="0" dirty="0" smtClean="0" bmk="">
                <a:ln>
                  <a:noFill/>
                </a:ln>
                <a:solidFill>
                  <a:schemeClr val="tx1"/>
                </a:solidFill>
                <a:effectLst/>
                <a:latin typeface="Tahoma" pitchFamily="34" charset="0"/>
                <a:ea typeface="Tahoma" pitchFamily="34" charset="0"/>
                <a:cs typeface="Tahoma" pitchFamily="34" charset="0"/>
              </a:rPr>
              <a:t>MULLER</a:t>
            </a:r>
            <a:endParaRPr kumimoji="0" lang="el-GR"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4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rPr>
              <a:t>TO KYTΤΤΑΡΙΚΟ ΤΟΥΣ ΣΩΜΑ ΒΡΙΣΚΕΤΑΙ ΣΤΗΝ ΕΣΩ ΚΟΚΚΩΔΗ ΣΤΙΒΑΔΑ</a:t>
            </a:r>
            <a:endParaRPr kumimoji="0" lang="el-GR" sz="9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4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rPr>
              <a:t>ΟΙ ΕΣΩ ΠΡΕΞΟΧΕΣ ΤΟΥΣ ΕΚΤΕΙΝΟΝΤΑΙ ΜΕΧΡΙ ΤΑ ΕΣΩ ΟΡΙΟ ΤΟΥ ΑΜΦΙΒΛΗΣΤΡΟΕΙΔΟΥΣ ΟΠΟΥ ΟΙΤΕΛΙΚΕΣ ΤΟΥΣ ΑΠΟΠΛΑΤΥΝΣΕΙΣ ΔΗΜΙΟΥΡΓΟΥΝ ΤΗΝ ΕΣΩ ΑΦΟΡΙΣΤΙΚΗ ΜΕΜΒΡΑΝΗ</a:t>
            </a:r>
            <a:endParaRPr kumimoji="0" lang="el-GR" sz="9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4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rPr>
              <a:t>ΟΙ ΠΡΟΣ ΤΑ ΕΞΩ ΠΡΟΕΞΟΧΕΣ ΤΩΝ ΚΥΤΤΑΡΩΝ ΤΟΥ MYLLER ΚΑΤΑΛΗΓΟΥΝ ΣΕ ΜΙΚΡΟΛΑΧΝΕΣ ΠΟΥ ΠΡΕΞΕΧΟΥΝ ΣΤΟ ΥΠΟΑΜΦΙΒΛΗΣΤΡΟΕΙΔΙΚΟ ΔΙΑΣΤΗΜΑ</a:t>
            </a:r>
            <a:endParaRPr kumimoji="0" lang="el-GR" sz="9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4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rPr>
              <a:t>ΠΕΡΙΕΧΟΥΝ ΠΟΛΥΑΡΙΘΜΑ ΚΟΚΚΙΑ ΓΛΥΚΟΓΟΝΟΥ , ΜΙΤΟΧΟΝΔΡΙΑ ΚΑΙ ΕΝΔΙΑΜΕΣΑ ΙΝΙΔΙΑ ΠΟΥ ΠΕΡΙΧΟΥΝ ΜΙΑ ΟΥΣΙΑ ΤΗΝ ΓΛΟΙΑΚΗ ΙΝΙΔΟΕΙΔΗ ΟΞΙΚΗ ΠΡΩΤΕΙΝΗ (</a:t>
            </a:r>
            <a:r>
              <a:rPr kumimoji="0" lang="en-US" sz="14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rPr>
              <a:t>GFAP)</a:t>
            </a:r>
            <a:r>
              <a:rPr kumimoji="0" lang="el-GR" sz="1400" b="0" i="0" u="none" strike="noStrike" cap="none" normalizeH="0" baseline="0" dirty="0" smtClean="0" bmk="OLE_LINK3">
                <a:ln>
                  <a:noFill/>
                </a:ln>
                <a:solidFill>
                  <a:schemeClr val="tx1"/>
                </a:solidFill>
                <a:effectLst/>
                <a:latin typeface="Tahoma" pitchFamily="34" charset="0"/>
                <a:ea typeface="Tahoma" pitchFamily="34" charset="0"/>
                <a:cs typeface="Tahoma" pitchFamily="34" charset="0"/>
              </a:rPr>
              <a:t> Η ΟΠΟΙΑ ΣΕ ΒΛΑΒΗ ΤΟΥ ΑΜΦΙΒΛΗΣΤΡΟΕΙΔΗ ΑΥΞΑΝΕΤΑΙ</a:t>
            </a:r>
            <a:endParaRPr kumimoji="0" lang="el-G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muller cells"/>
          <p:cNvPicPr>
            <a:picLocks noChangeAspect="1" noChangeArrowheads="1"/>
          </p:cNvPicPr>
          <p:nvPr/>
        </p:nvPicPr>
        <p:blipFill>
          <a:blip r:embed="rId2" cstate="print"/>
          <a:srcRect/>
          <a:stretch>
            <a:fillRect/>
          </a:stretch>
        </p:blipFill>
        <p:spPr bwMode="auto">
          <a:xfrm>
            <a:off x="1928794" y="500042"/>
            <a:ext cx="4891500" cy="4214842"/>
          </a:xfrm>
          <a:prstGeom prst="rect">
            <a:avLst/>
          </a:prstGeom>
          <a:noFill/>
        </p:spPr>
      </p:pic>
      <p:sp>
        <p:nvSpPr>
          <p:cNvPr id="55297" name="Rectangle 1"/>
          <p:cNvSpPr>
            <a:spLocks noChangeArrowheads="1"/>
          </p:cNvSpPr>
          <p:nvPr/>
        </p:nvSpPr>
        <p:spPr bwMode="auto">
          <a:xfrm>
            <a:off x="1" y="4929198"/>
            <a:ext cx="9144000" cy="107721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ΛΕΙΤΟΥΡΓΙΕΣ ΚΥΤΤΑΡΩΝ  ΤΟΥ </a:t>
            </a:r>
            <a:r>
              <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MYLLER</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1.ΣΤΑ ΚΥΤΤΑΡΑ ΑΥΤΑ ΛΕΙΤΟΥΡΓΟΥΝ ΔΙΑΥΛΟΙ ΙΟΝΤΩΝ Κ  ΚΑΙ </a:t>
            </a:r>
            <a:r>
              <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Ca</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2.ΥΠΟΔΟΧΕΙΣ ΝΕΥΡΟΜΕΤΑΒΙΒΑΣΤΩΝ ΟΠΩΣ </a:t>
            </a:r>
            <a:r>
              <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GABA</a:t>
            </a: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ΝΤΟΠΑΜΙΝΕΡΓΙΚΩΝ, ΧΟΛΙΝΕΡΓΙΚΩΝ, ΑΔΡΕΝΕΡΓΙΚΩΝ</a:t>
            </a:r>
            <a:endParaRPr kumimoji="0" lang="el-G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1428728" y="500042"/>
            <a:ext cx="5072098" cy="3083836"/>
          </a:xfrm>
          <a:prstGeom prst="rect">
            <a:avLst/>
          </a:prstGeom>
          <a:noFill/>
        </p:spPr>
      </p:pic>
      <p:sp>
        <p:nvSpPr>
          <p:cNvPr id="17409" name="Rectangle 1"/>
          <p:cNvSpPr>
            <a:spLocks noChangeArrowheads="1"/>
          </p:cNvSpPr>
          <p:nvPr/>
        </p:nvSpPr>
        <p:spPr bwMode="auto">
          <a:xfrm>
            <a:off x="0" y="4643446"/>
            <a:ext cx="9144000" cy="175432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ΔΙΑΦΟΡΕΣ ΑΜΦΙΒΛΗΣΤΡΟΕΙΔΟΥΣ ΕΓΚΕΦΑΛΟΥ</a:t>
            </a:r>
            <a:endParaRPr kumimoji="0" lang="el-G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02060"/>
                </a:solidFill>
                <a:effectLst/>
                <a:latin typeface="Tahoma" pitchFamily="34" charset="0"/>
                <a:ea typeface="Calibri" pitchFamily="34" charset="0"/>
                <a:cs typeface="Tahoma" pitchFamily="34" charset="0"/>
              </a:rPr>
              <a:t>Ο ΑΜΦΙΒΛΗΣΤΟΕΙΔΗΣ ΜΕΤΑΤΡΕΠΕΙ ΤΑ ΦΩΤΕΙΝΑ ΕΠΕΘΙΣΜΑΤΑ ΣΕ ΗΛΕΚΤΡΙΚΑ ΔΥΝΑΜΙΚΑ </a:t>
            </a:r>
            <a:r>
              <a:rPr kumimoji="0" lang="en-US" b="1" i="0" u="none" strike="noStrike" cap="none" normalizeH="0" baseline="0" dirty="0" smtClean="0">
                <a:ln>
                  <a:noFill/>
                </a:ln>
                <a:solidFill>
                  <a:srgbClr val="002060"/>
                </a:solidFill>
                <a:effectLst/>
                <a:latin typeface="Tahoma" pitchFamily="34" charset="0"/>
                <a:ea typeface="Calibri" pitchFamily="34" charset="0"/>
                <a:cs typeface="Tahoma" pitchFamily="34" charset="0"/>
              </a:rPr>
              <a:t>-</a:t>
            </a:r>
            <a:r>
              <a:rPr kumimoji="0" lang="en-US" b="0" i="0" u="none" strike="noStrike" cap="none" normalizeH="0" baseline="0" dirty="0" smtClean="0">
                <a:ln>
                  <a:noFill/>
                </a:ln>
                <a:solidFill>
                  <a:schemeClr val="tx1"/>
                </a:solidFill>
                <a:effectLst/>
                <a:latin typeface="Tahoma" pitchFamily="34" charset="0"/>
                <a:ea typeface="Calibri" pitchFamily="34" charset="0"/>
                <a:cs typeface="Tahoma" pitchFamily="34" charset="0"/>
              </a:rPr>
              <a:t>OI NEY</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ΡΩΝΕΣ ΤΟΥ ΒΡΙΣΚΟΝΤΑΙ ΣΕ ΚΑΤΑΣΤΑΣΗ ΣΥΝΕΧΟΥΣ ΣΧΕΤΙΚΗΣ ΔΙΕΓΕΡΣΗΣ ΠΟΥ Ο ΒΑΘΜΟΣ ΤΗΣ ΜΕΤΑΒΑΛΛΕΤΑΙ ΑΝΑΛΟΓΑ ΜΕ ΤΗΝ ΕΝΤΑΣΗ , ΤΟ ΧΡΩΜΑ ΚΑΙ ΤΗΝ ΓΕΩΜΕΤΡΙΚΗ ΔΙΑΜΟΡΦΩΣΗ ΤΟΥ ΕΡΕΘΙΣΜΑΤΟΣ</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ΣΤΟΝ  ΕΓΚΕΦΑΛΟ Η ΔΙΕΓΕΡΣΗ ΑΚΟΛΟΥΘΕΙ ΤΟΝ ΚΑΝΟΝΑ ΟΝ </a:t>
            </a:r>
            <a:r>
              <a:rPr kumimoji="0" lang="en-US" b="0" i="0" u="none" strike="noStrike" cap="none" normalizeH="0" baseline="0" dirty="0" smtClean="0">
                <a:ln>
                  <a:noFill/>
                </a:ln>
                <a:solidFill>
                  <a:schemeClr val="tx1"/>
                </a:solidFill>
                <a:effectLst/>
                <a:latin typeface="Tahoma" pitchFamily="34" charset="0"/>
                <a:ea typeface="Calibri" pitchFamily="34" charset="0"/>
                <a:cs typeface="Tahoma" pitchFamily="34" charset="0"/>
              </a:rPr>
              <a:t>OFF</a:t>
            </a:r>
            <a:r>
              <a:rPr kumimoji="0" lang="el-GR"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muller cells"/>
          <p:cNvPicPr>
            <a:picLocks noChangeAspect="1" noChangeArrowheads="1"/>
          </p:cNvPicPr>
          <p:nvPr/>
        </p:nvPicPr>
        <p:blipFill>
          <a:blip r:embed="rId2" cstate="print"/>
          <a:srcRect/>
          <a:stretch>
            <a:fillRect/>
          </a:stretch>
        </p:blipFill>
        <p:spPr bwMode="auto">
          <a:xfrm>
            <a:off x="2285984" y="785794"/>
            <a:ext cx="4228246" cy="3643338"/>
          </a:xfrm>
          <a:prstGeom prst="rect">
            <a:avLst/>
          </a:prstGeom>
          <a:noFill/>
        </p:spPr>
      </p:pic>
      <p:sp>
        <p:nvSpPr>
          <p:cNvPr id="56321" name="Rectangle 1"/>
          <p:cNvSpPr>
            <a:spLocks noChangeArrowheads="1"/>
          </p:cNvSpPr>
          <p:nvPr/>
        </p:nvSpPr>
        <p:spPr bwMode="auto">
          <a:xfrm>
            <a:off x="0" y="4699353"/>
            <a:ext cx="9144000" cy="147732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3. ΛΕΙTOYΡΓΟΥΝ ΜΕΤΑΦΟΡΕΙΣ ΔΙΑΒΙΒΑΣΤΩΝ</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A.ΟΠΩΣ ΜΕΤΑΦΟΡΕΑΣ ΓΛΟΥΤΑΜΙΚΟΥ-ΑΣΠΑΡΤΙΚΟΥ ΓΙA ΤΗ ΔΙΑΤΗΡΗΣΗ ΧΑΜΗΛΗΣ ΣΥΓΚΕΝΤΡΩΣΗΣ ΓΛΟΥΤΑΜΙΚΙΥ ΟΞΕΨΣ ΣΤΟΝ ΕΞΩΚΥΤΤΑΡΙΟ ΧΩΡΟ</a:t>
            </a:r>
            <a:endParaRPr kumimoji="0" lang="el-GR"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B.ΜΕΤΑΦΟΡΕΙΣ ΟΞΕΙΔΟΒΑΣΙΚΩΝ ΣΥΣΤΗΜΑΤΩΝ ΠΟΥ ΡΥΘΜΙΖΟΥΝ ΤΟ</a:t>
            </a:r>
            <a:r>
              <a:rPr kumimoji="0" lang="en-US"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PH</a:t>
            </a:r>
            <a:endParaRPr kumimoji="0" lang="el-GR"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ΠΑΡΑΓΟΝΤΑΙ ΚΑΙ ΠΡΟΩΘΟΥΝΤΑΙ ΕΝΔΟΚΥΤΤΑΡΙΚΑ ΚΑΙ ΕΞΩΚΥΤΤΑΡΙΚΑ ΚΥΜΑΤΑ </a:t>
            </a:r>
            <a:r>
              <a:rPr kumimoji="0" lang="en-US"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Ca</a:t>
            </a:r>
            <a:endParaRPr kumimoji="0" lang="en-US" sz="24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muller cells"/>
          <p:cNvPicPr>
            <a:picLocks noChangeAspect="1" noChangeArrowheads="1"/>
          </p:cNvPicPr>
          <p:nvPr/>
        </p:nvPicPr>
        <p:blipFill>
          <a:blip r:embed="rId2" cstate="print"/>
          <a:srcRect/>
          <a:stretch>
            <a:fillRect/>
          </a:stretch>
        </p:blipFill>
        <p:spPr bwMode="auto">
          <a:xfrm>
            <a:off x="2285984" y="785794"/>
            <a:ext cx="4228246" cy="3643338"/>
          </a:xfrm>
          <a:prstGeom prst="rect">
            <a:avLst/>
          </a:prstGeom>
          <a:noFill/>
        </p:spPr>
      </p:pic>
      <p:sp>
        <p:nvSpPr>
          <p:cNvPr id="57345" name="Rectangle 1"/>
          <p:cNvSpPr>
            <a:spLocks noChangeArrowheads="1"/>
          </p:cNvSpPr>
          <p:nvPr/>
        </p:nvSpPr>
        <p:spPr bwMode="auto">
          <a:xfrm>
            <a:off x="0" y="4929198"/>
            <a:ext cx="9144000" cy="98488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ΣΤΑ ΚΥΤΤΑΡΑ  ΑΥΤΑ ΠΑΡΑΓΟΝΤΑΙ ΣΗΜΑΝΤΙΚΟΙΠΑΡΑΓΟΝΤΕΣ ΟΠΩΣ Ο β</a:t>
            </a:r>
            <a:r>
              <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FGF</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Ο  </a:t>
            </a:r>
            <a:r>
              <a:rPr kumimoji="0" lang="el-GR"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ΠΟΥΣΥΝΤΕΛΕΙΣΤΗΝΕΠΙΒΙΩΣΗΤΩΝΦΩΤΟΥΠΠΔΟΧΕΩΝ</a:t>
            </a:r>
            <a:endPar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VEGF</a:t>
            </a:r>
            <a:r>
              <a:rPr kumimoji="0" lang="en-U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ΠΟΥΠΑΙΖΕΙΡΟΛΟΣΤΗΝΑΝΑΠΤΥΞΗΤΗΣΑΜΦΙΒΛΗΣΤΡΟΕΙΔΙΚΗΣΑΓΓΕΙΩΣΗΣ</a:t>
            </a:r>
            <a:endParaRPr kumimoji="0" lang="en-US"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AutoShape 6" descr="Αποτέλεσμα εικόνας για muller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3256" name="Picture 8" descr="Diagram of the synaptic organization of the retina showing the two types of dopaminergic neurons. R, rod; C, cone, BC, bipolar cell; HC, horizontal cell; AC, amacrine cell; DA AC, dopaminergic amacrine cell; DA IPC, dopaminergic interplexiform cell; GC, ganglion cell. "/>
          <p:cNvPicPr>
            <a:picLocks noChangeAspect="1" noChangeArrowheads="1"/>
          </p:cNvPicPr>
          <p:nvPr/>
        </p:nvPicPr>
        <p:blipFill>
          <a:blip r:embed="rId2" cstate="print"/>
          <a:srcRect/>
          <a:stretch>
            <a:fillRect/>
          </a:stretch>
        </p:blipFill>
        <p:spPr bwMode="auto">
          <a:xfrm>
            <a:off x="1643042" y="857232"/>
            <a:ext cx="4857784" cy="3214710"/>
          </a:xfrm>
          <a:prstGeom prst="rect">
            <a:avLst/>
          </a:prstGeom>
          <a:noFill/>
        </p:spPr>
      </p:pic>
      <p:sp>
        <p:nvSpPr>
          <p:cNvPr id="6" name="5 - Ορθογώνιο"/>
          <p:cNvSpPr/>
          <p:nvPr/>
        </p:nvSpPr>
        <p:spPr>
          <a:xfrm>
            <a:off x="0" y="4500571"/>
            <a:ext cx="9144000" cy="1200329"/>
          </a:xfrm>
          <a:prstGeom prst="rect">
            <a:avLst/>
          </a:prstGeom>
          <a:solidFill>
            <a:schemeClr val="tx2">
              <a:lumMod val="20000"/>
              <a:lumOff val="80000"/>
            </a:schemeClr>
          </a:solidFill>
        </p:spPr>
        <p:txBody>
          <a:bodyPr wrap="square">
            <a:spAutoFit/>
          </a:bodyPr>
          <a:lstStyle/>
          <a:p>
            <a:r>
              <a:rPr lang="en-US" dirty="0" smtClean="0"/>
              <a:t>ΑΣΤΡΟΚΥΤΤΑΡΑ</a:t>
            </a:r>
            <a:endParaRPr lang="el-GR" dirty="0" smtClean="0"/>
          </a:p>
          <a:p>
            <a:r>
              <a:rPr lang="en-US" dirty="0" smtClean="0"/>
              <a:t>ΠΕΡΕΧΟΥΝ ΔΙΑΥΛΟΥΣ</a:t>
            </a:r>
            <a:r>
              <a:rPr lang="el-GR" dirty="0" smtClean="0"/>
              <a:t>  </a:t>
            </a:r>
            <a:r>
              <a:rPr lang="en-US" dirty="0" smtClean="0"/>
              <a:t>ΙΟΝΤΩΝ</a:t>
            </a:r>
            <a:endParaRPr lang="el-GR" dirty="0" smtClean="0"/>
          </a:p>
          <a:p>
            <a:r>
              <a:rPr lang="en-US" dirty="0" smtClean="0"/>
              <a:t>ΠΕΡΙΕΧ</a:t>
            </a:r>
            <a:r>
              <a:rPr lang="el-GR" dirty="0" smtClean="0"/>
              <a:t>Ο</a:t>
            </a:r>
            <a:r>
              <a:rPr lang="en-US" dirty="0" smtClean="0"/>
              <a:t>ΥΝ</a:t>
            </a:r>
            <a:r>
              <a:rPr lang="el-GR" dirty="0" smtClean="0"/>
              <a:t> </a:t>
            </a:r>
            <a:r>
              <a:rPr lang="en-US" dirty="0" smtClean="0"/>
              <a:t>ΔΙΑΦΟΡΟΥΣ</a:t>
            </a:r>
            <a:r>
              <a:rPr lang="el-GR" dirty="0" smtClean="0"/>
              <a:t> </a:t>
            </a:r>
            <a:r>
              <a:rPr lang="en-US" dirty="0" smtClean="0"/>
              <a:t>ΤΥΠΟΥΣ</a:t>
            </a:r>
            <a:r>
              <a:rPr lang="el-GR" dirty="0" smtClean="0"/>
              <a:t> </a:t>
            </a:r>
            <a:r>
              <a:rPr lang="en-US" dirty="0" smtClean="0"/>
              <a:t>ΥΠΔΟΧΕΩΝ</a:t>
            </a:r>
            <a:endParaRPr lang="el-GR" dirty="0" smtClean="0"/>
          </a:p>
          <a:p>
            <a:r>
              <a:rPr lang="en-US" dirty="0" smtClean="0"/>
              <a:t>ΕΜΦΑΝΙΖΟΥ</a:t>
            </a:r>
            <a:r>
              <a:rPr lang="el-GR" dirty="0" smtClean="0"/>
              <a:t> </a:t>
            </a:r>
            <a:r>
              <a:rPr lang="en-US" dirty="0" smtClean="0"/>
              <a:t>ΚΙΝΗΣΗ</a:t>
            </a:r>
            <a:r>
              <a:rPr lang="el-GR" dirty="0" smtClean="0"/>
              <a:t> </a:t>
            </a:r>
            <a:r>
              <a:rPr lang="en-US" dirty="0" smtClean="0"/>
              <a:t>ΚΥΜΑΤΩΝ Ca</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iagram of the synaptic organization of the retina showing the two types of dopaminergic neurons. R, rod; C, cone, BC, bipolar cell; HC, horizontal cell; AC, amacrine cell; DA AC, dopaminergic amacrine cell; DA IPC, dopaminergic interplexiform cell; GC, ganglion cell. "/>
          <p:cNvPicPr>
            <a:picLocks noChangeAspect="1" noChangeArrowheads="1"/>
          </p:cNvPicPr>
          <p:nvPr/>
        </p:nvPicPr>
        <p:blipFill>
          <a:blip r:embed="rId2" cstate="print"/>
          <a:srcRect/>
          <a:stretch>
            <a:fillRect/>
          </a:stretch>
        </p:blipFill>
        <p:spPr bwMode="auto">
          <a:xfrm>
            <a:off x="1643042" y="857232"/>
            <a:ext cx="4857784" cy="3214710"/>
          </a:xfrm>
          <a:prstGeom prst="rect">
            <a:avLst/>
          </a:prstGeom>
          <a:noFill/>
        </p:spPr>
      </p:pic>
      <p:sp>
        <p:nvSpPr>
          <p:cNvPr id="58369" name="Rectangle 1"/>
          <p:cNvSpPr>
            <a:spLocks noChangeArrowheads="1"/>
          </p:cNvSpPr>
          <p:nvPr/>
        </p:nvSpPr>
        <p:spPr bwMode="auto">
          <a:xfrm>
            <a:off x="0" y="4257684"/>
            <a:ext cx="9144000" cy="107721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ΜΙΚΡΟΓΛΟΙΑΚΑ ΚΥΤΤΑΡΑ</a:t>
            </a:r>
            <a:endParaRPr kumimoji="0" lang="el-GR"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ΒΡΙΣΚΟΝΤΑΙ ΣΕ ΚΑΤΑΣΤΑΣΗ ΥΠΝΩΣΗΣ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ΑΝΑΠΤΥΣΣΟΝΤΑΙ ΜΕΤΑ ΑΠΟ ΒΛΑΒΗ ΟΠΟΥ ΔΙΑΦΟΡΟΠΟΙΟΥΝΤΑΙ ΣΕ ΚΥΤΤΑΡΑ ΠΟΥ ΜΟΙΑΖΟΥΝ ΜΕ ΜΑΚΡΟΦΑΓΑ ΚΑΙ ΑΠΟΜΑΚΡΥΝΟΥΝ ΤΟΥΣ ΕΚΦΥΛΙΣΜΕΝΟΥΣ ΝΕΥΡΩΝΕΣ</a:t>
            </a:r>
            <a:endParaRPr kumimoji="0" lang="el-GR" sz="2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Αποτέλεσμα εικόνας για muller cells"/>
          <p:cNvPicPr>
            <a:picLocks noChangeAspect="1" noChangeArrowheads="1"/>
          </p:cNvPicPr>
          <p:nvPr/>
        </p:nvPicPr>
        <p:blipFill>
          <a:blip r:embed="rId2" cstate="print"/>
          <a:srcRect/>
          <a:stretch>
            <a:fillRect/>
          </a:stretch>
        </p:blipFill>
        <p:spPr bwMode="auto">
          <a:xfrm>
            <a:off x="229528" y="785794"/>
            <a:ext cx="8057248" cy="46127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Σχετική εικόνα"/>
          <p:cNvPicPr>
            <a:picLocks noChangeAspect="1" noChangeArrowheads="1"/>
          </p:cNvPicPr>
          <p:nvPr/>
        </p:nvPicPr>
        <p:blipFill>
          <a:blip r:embed="rId2" cstate="print"/>
          <a:srcRect/>
          <a:stretch>
            <a:fillRect/>
          </a:stretch>
        </p:blipFill>
        <p:spPr bwMode="auto">
          <a:xfrm>
            <a:off x="1428728" y="714356"/>
            <a:ext cx="5381625" cy="3152775"/>
          </a:xfrm>
          <a:prstGeom prst="rect">
            <a:avLst/>
          </a:prstGeom>
          <a:noFill/>
        </p:spPr>
      </p:pic>
      <p:sp>
        <p:nvSpPr>
          <p:cNvPr id="60419" name="Rectangle 3"/>
          <p:cNvSpPr>
            <a:spLocks noChangeArrowheads="1"/>
          </p:cNvSpPr>
          <p:nvPr/>
        </p:nvSpPr>
        <p:spPr bwMode="auto">
          <a:xfrm>
            <a:off x="0" y="4516947"/>
            <a:ext cx="9144000" cy="954107"/>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ΣΥΜΒΟΛΗ ΤΗΣ ΓΛΟΙΑΣ ΣΤΗ ΛΕΙΤΟΥΡΓΙΑ ΤΟΥ ΑΜΦΙΒΛΗΣΤΡΟΕΙΔΟΥΣ </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ΡΥΘΜΙΣΗ ΤΟΥ ΜΙΚΡΟΠΕΡΙΒΑΛΛΟΝΤΟΣ ΤΟΥ ΑΜΦΙΒΛΗΣΤΡΟΕΙΔΟΥΣ</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ΚΥΤΤΑΡΑ ΤΟΥ </a:t>
            </a:r>
            <a:r>
              <a:rPr kumimoji="0" lang="en-US" sz="1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MULLER</a:t>
            </a:r>
            <a:r>
              <a:rPr kumimoji="0" lang="el-GR" sz="1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ΚΑΙ ΤΑ ΑΣΤΡΟΚΥΤΤΑΡΑ ΠΕΡΙΕΧΟΥΝ ΓΛΟΥΤΑΜΙΚΟΥΣ ΥΠΟΔΟΧΕΙΣ ΚΑΙ ΠΑΙΖΟΥΝ ΡΟΛΟ ΣΤΗ ΣΥΝΑΠΤΙΚΗ ΜΕΤΑΒΙΒΑΣΗ ΤΩΝ ΓΛΟΥΤΑΜΙΝΕΡΓΙΚΩΝ ΣΥΝΑΨΕΩΝ</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1428728" y="714356"/>
            <a:ext cx="5381625" cy="3152775"/>
          </a:xfrm>
          <a:prstGeom prst="rect">
            <a:avLst/>
          </a:prstGeom>
          <a:noFill/>
        </p:spPr>
      </p:pic>
      <p:sp>
        <p:nvSpPr>
          <p:cNvPr id="61441" name="Rectangle 1"/>
          <p:cNvSpPr>
            <a:spLocks noChangeArrowheads="1"/>
          </p:cNvSpPr>
          <p:nvPr/>
        </p:nvSpPr>
        <p:spPr bwMode="auto">
          <a:xfrm>
            <a:off x="0" y="4757750"/>
            <a:ext cx="8831264" cy="830997"/>
          </a:xfrm>
          <a:prstGeom prst="rect">
            <a:avLst/>
          </a:prstGeom>
          <a:solidFill>
            <a:schemeClr val="tx2">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ΤΟ ΙΔΙΟ ΣΥΜΒΑΙΝΕΙ ΜΕ ΤΟΥ ΜΕΤΑΦΟΡΕΙΣ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GABA KAI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ΤΗ ΛΕΙΤΟΥΡΓΙΑ ΤΩΝ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GABA</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ΣΥΝΑΨΕΩΝ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ΚΥΤΤΑΡΑ ΤΟΥ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MULLER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ΡΥΘΜΙΖΟΥΝ ΤΟ ΕΞΩΚΥΤΤΑΡΙΟ Κ</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ΚΥΤΤΑΡΑ ΤΟΥ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MULLER</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ΚΑΙ ΤΑ ΑΣΤΡΟΚΥΤΤΑΡΑ ΡΥΘΜΙΖΟΥΝ ΤΟ ΕΞΩΚΥΤΤΑΡΙΟ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PH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1428728" y="714356"/>
            <a:ext cx="5381625" cy="3152775"/>
          </a:xfrm>
          <a:prstGeom prst="rect">
            <a:avLst/>
          </a:prstGeom>
          <a:noFill/>
        </p:spPr>
      </p:pic>
      <p:sp>
        <p:nvSpPr>
          <p:cNvPr id="62465" name="Rectangle 1"/>
          <p:cNvSpPr>
            <a:spLocks noChangeArrowheads="1"/>
          </p:cNvSpPr>
          <p:nvPr/>
        </p:nvSpPr>
        <p:spPr bwMode="auto">
          <a:xfrm>
            <a:off x="0" y="4329122"/>
            <a:ext cx="9144000" cy="830997"/>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ΔΙΑΜΟΡΦΩΣΗ ΤΗΣ ΝΕΥΡΟΝΙΚΗΣ ΔΡΑΣΤΗΡΙΟΤΗΤΑΣ </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ΜΕ ΤΙΣ ΜΕΤΑΒΟΛΕΣ ΤΩΝ ΤΙΣ ΜΕΤΑΔΟΣΗΣ ΤΩΝ ΚΥΜΑΤΩΝ ΤΟΥ </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Ca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ΔΗΜΙΟΥΡΓΟΥΝΤΑΙ ΚΑΤΑΣΤΑΣΕΙΣ ΑΝΑΣΤΟΛΗΣ ΚΑΙ ΕΥΟΔΩΣΗΣ ΤΟΥ ΕΡΕΘΙΣΜΑΤΟΣ</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1428728" y="714356"/>
            <a:ext cx="5381625" cy="3152775"/>
          </a:xfrm>
          <a:prstGeom prst="rect">
            <a:avLst/>
          </a:prstGeom>
          <a:noFill/>
        </p:spPr>
      </p:pic>
      <p:sp>
        <p:nvSpPr>
          <p:cNvPr id="63490" name="Rectangle 2"/>
          <p:cNvSpPr>
            <a:spLocks noChangeArrowheads="1"/>
          </p:cNvSpPr>
          <p:nvPr/>
        </p:nvSpPr>
        <p:spPr bwMode="auto">
          <a:xfrm>
            <a:off x="0" y="4623539"/>
            <a:ext cx="9144000" cy="1261884"/>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ΥΠΟΣΤΗΡΗΞΗ ΤΗΣ ΑΓΓΕΙΩΣΗΣ ΤΟΥ ΑΜΦΙΒΛΗΣΤΡΟΕΙΔΟΥΣ</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ΚΥΤΤΑΡΑ ΤΗΣ ΓΛΟΙΑΣ ΕΙΣΑΓΩΝ ΤΟ ΣΧΗΜΑΤΙΣΜΟ ΤΩΝ ΑΙΜΟΦΟΡΩΝ ΑΓΓΕΙΩΝ  ΚΑΙ ΚΑΘΟΔΗΓΟΥΝ ΤΗΝ ΑΝΑΠΤΥΞΗ ΤΟΥ ΜΕΣΑ ΣΤΟΝ ΑΜΦΙΒΛΗΣΤΡΟΕΙΔΗ</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1428728" y="714356"/>
            <a:ext cx="5381625" cy="3152775"/>
          </a:xfrm>
          <a:prstGeom prst="rect">
            <a:avLst/>
          </a:prstGeom>
          <a:noFill/>
        </p:spPr>
      </p:pic>
      <p:sp>
        <p:nvSpPr>
          <p:cNvPr id="64513" name="Rectangle 1"/>
          <p:cNvSpPr>
            <a:spLocks noChangeArrowheads="1"/>
          </p:cNvSpPr>
          <p:nvPr/>
        </p:nvSpPr>
        <p:spPr bwMode="auto">
          <a:xfrm>
            <a:off x="0" y="4286256"/>
            <a:ext cx="9144000" cy="107721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ahoma" pitchFamily="34" charset="0"/>
                <a:ea typeface="Calibri" pitchFamily="34" charset="0"/>
                <a:cs typeface="Tahoma" pitchFamily="34" charset="0"/>
              </a:rPr>
              <a:t>ΠΡΟΣΦΕΡΟΥΝ ΜΕΤΑΒΟΛΙΚΗ ΥΠΟΣΤΗΡΙΞΗ ΣΤΟΝ ΑΜΦΙΒΛΗΣΤΡΟΕΙΔΗ</a:t>
            </a:r>
            <a:endParaRPr kumimoji="0" lang="el-GR" sz="105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ahoma" pitchFamily="34" charset="0"/>
                <a:ea typeface="Calibri" pitchFamily="34" charset="0"/>
                <a:cs typeface="Tahoma" pitchFamily="34" charset="0"/>
              </a:rPr>
              <a:t>ΠΕΡΙΕΧΟΥΝ ΜΕΓΑΛΕΣ ΕΦΕΔΡΕΙΕΣ ΓΛΥΚΟΓΟΝΟΥ</a:t>
            </a:r>
            <a:endParaRPr kumimoji="0" lang="el-GR" sz="105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ahoma" pitchFamily="34" charset="0"/>
                <a:ea typeface="Calibri" pitchFamily="34" charset="0"/>
                <a:cs typeface="Tahoma" pitchFamily="34" charset="0"/>
              </a:rPr>
              <a:t>ΤΑ ΚΥΤΤΑΡΑ ΤΟΥ </a:t>
            </a:r>
            <a:r>
              <a:rPr kumimoji="0" lang="en-US" sz="1600" b="1" i="0" u="none" strike="noStrike" cap="none" normalizeH="0" baseline="0" smtClean="0">
                <a:ln>
                  <a:noFill/>
                </a:ln>
                <a:solidFill>
                  <a:schemeClr val="tx1"/>
                </a:solidFill>
                <a:effectLst/>
                <a:latin typeface="Tahoma" pitchFamily="34" charset="0"/>
                <a:ea typeface="Calibri" pitchFamily="34" charset="0"/>
                <a:cs typeface="Tahoma" pitchFamily="34" charset="0"/>
              </a:rPr>
              <a:t>MULLER</a:t>
            </a:r>
            <a:r>
              <a:rPr kumimoji="0" lang="el-GR" sz="1600" b="1" i="0" u="none" strike="noStrike" cap="none" normalizeH="0" baseline="0" smtClean="0">
                <a:ln>
                  <a:noFill/>
                </a:ln>
                <a:solidFill>
                  <a:schemeClr val="tx1"/>
                </a:solidFill>
                <a:effectLst/>
                <a:latin typeface="Tahoma" pitchFamily="34" charset="0"/>
                <a:ea typeface="Calibri" pitchFamily="34" charset="0"/>
                <a:cs typeface="Tahoma" pitchFamily="34" charset="0"/>
              </a:rPr>
              <a:t> ΣΥΜΒΑΛΛΟΥΝ ΣΤΗ ΓΕΝΕΣΗ ΤΟΥ ΒΡΑΔΕΩΣ ΚΥΜΑΤΟΣ </a:t>
            </a:r>
            <a:r>
              <a:rPr kumimoji="0" lang="en-US" sz="1600" b="1" i="0" u="none" strike="noStrike" cap="none" normalizeH="0" baseline="0" smtClean="0">
                <a:ln>
                  <a:noFill/>
                </a:ln>
                <a:solidFill>
                  <a:schemeClr val="tx1"/>
                </a:solidFill>
                <a:effectLst/>
                <a:latin typeface="Tahoma" pitchFamily="34" charset="0"/>
                <a:ea typeface="Calibri" pitchFamily="34" charset="0"/>
                <a:cs typeface="Tahoma" pitchFamily="34" charset="0"/>
              </a:rPr>
              <a:t>C TOY HA</a:t>
            </a:r>
            <a:r>
              <a:rPr kumimoji="0" lang="el-GR" sz="1600" b="1" i="0" u="none" strike="noStrike" cap="none" normalizeH="0" baseline="0" smtClean="0">
                <a:ln>
                  <a:noFill/>
                </a:ln>
                <a:solidFill>
                  <a:schemeClr val="tx1"/>
                </a:solidFill>
                <a:effectLst/>
                <a:latin typeface="Tahoma" pitchFamily="34" charset="0"/>
                <a:ea typeface="Calibri" pitchFamily="34" charset="0"/>
                <a:cs typeface="Tahoma" pitchFamily="34" charset="0"/>
              </a:rPr>
              <a:t>Γ</a:t>
            </a:r>
            <a:endParaRPr kumimoji="0" lang="el-GR" sz="2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5000636"/>
            <a:ext cx="9144000" cy="181588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FF0000"/>
                </a:solidFill>
                <a:effectLst/>
                <a:latin typeface="Tahoma" pitchFamily="34" charset="0"/>
                <a:ea typeface="Calibri" pitchFamily="34" charset="0"/>
                <a:cs typeface="Tahoma" pitchFamily="34" charset="0"/>
              </a:rPr>
              <a:t>ΟΙ ΝΕΥΡΑΞΟΝΕΣ ΤΩΝ ΚΩΝΙΩΝ ΚΑΙ ΤΩΝ ΡΑΒΔΙΩΝ ΣΥΝΑΠΤΟΝΤΑΙ ΜΕ ΤΑ ΟΡΙΖΟΝΤΙΑ ΚΑΙ ΤΑ ΔΙΠΟΛΑ ΚΥΤΤΑΡΑ ΣΤΗΝ ΕΞΩ ΔΙΚΤΥΩΤΗ ΣΤΙΒΑΔΑ </a:t>
            </a:r>
            <a:endParaRPr kumimoji="0" lang="el-GR" sz="105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ΤΑ ΟΡΙΖΟΝΤΙΑ ΣΥΝΔΕΟΥΝ ΜΕΤΑΞΥ ΤΟΥΣ ΤΟΥ ΦΩΤΟΥΠΟΔΟΧΕΙΣ.</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ΣΤΟ ΚΕΝΤΡΙΚΟ ΒΟΘΡΙΟ ΤΑ 150</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000 ΚΩΝΙΑ ΣΥΝΔΕΟΝΤΑΙ ΜΕ ΤΟ ΔΙΠΛΑΣΙΟ ΑΡΙΘΜΟ ΓΑΓΓΛΙΑΚΩΝ ΚΥΤΤΑΡΩΝ.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ΣΤΗΝ ΑΠΩ ΠΕΡΙΦΕΡΕΙΑ ΜΠΟΡΕΙ 10</a:t>
            </a: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000 ΡΑΒΔΙΑ ΣΥΝΔΕΟΜΕΝΑ ΩΣ ΟΜΑΔΑ ΝΑ ΣΥΝΔΕΟΝΤΑΙ ΜΕ ΕΝΑ ΜΟΝΟ ΓΑΓΓΛΙΑΚΟ ΚΥΤΤΑΡΟ</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Σχετική εικόνα"/>
          <p:cNvPicPr>
            <a:picLocks noChangeAspect="1" noChangeArrowheads="1"/>
          </p:cNvPicPr>
          <p:nvPr/>
        </p:nvPicPr>
        <p:blipFill>
          <a:blip r:embed="rId2" cstate="print"/>
          <a:srcRect/>
          <a:stretch>
            <a:fillRect/>
          </a:stretch>
        </p:blipFill>
        <p:spPr bwMode="auto">
          <a:xfrm>
            <a:off x="702129" y="357166"/>
            <a:ext cx="7013143" cy="426399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p:cNvPicPr>
            <a:picLocks noChangeAspect="1" noChangeArrowheads="1"/>
          </p:cNvPicPr>
          <p:nvPr/>
        </p:nvPicPr>
        <p:blipFill>
          <a:blip r:embed="rId2" cstate="print"/>
          <a:srcRect/>
          <a:stretch>
            <a:fillRect/>
          </a:stretch>
        </p:blipFill>
        <p:spPr bwMode="auto">
          <a:xfrm>
            <a:off x="71406" y="1285860"/>
            <a:ext cx="8909593" cy="464347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Σχετική εικόνα"/>
          <p:cNvPicPr>
            <a:picLocks noChangeAspect="1" noChangeArrowheads="1"/>
          </p:cNvPicPr>
          <p:nvPr/>
        </p:nvPicPr>
        <p:blipFill>
          <a:blip r:embed="rId2" cstate="print"/>
          <a:srcRect/>
          <a:stretch>
            <a:fillRect/>
          </a:stretch>
        </p:blipFill>
        <p:spPr bwMode="auto">
          <a:xfrm>
            <a:off x="214282" y="1214422"/>
            <a:ext cx="8131201" cy="407196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Αποτέλεσμα εικόνας για SENSITIVITY VISION"/>
          <p:cNvPicPr>
            <a:picLocks noChangeAspect="1" noChangeArrowheads="1"/>
          </p:cNvPicPr>
          <p:nvPr/>
        </p:nvPicPr>
        <p:blipFill>
          <a:blip r:embed="rId2" cstate="print"/>
          <a:srcRect/>
          <a:stretch>
            <a:fillRect/>
          </a:stretch>
        </p:blipFill>
        <p:spPr bwMode="auto">
          <a:xfrm>
            <a:off x="1571604" y="1571612"/>
            <a:ext cx="5667006" cy="420858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Αποτέλεσμα εικόνας για SENSITIVITY VISION"/>
          <p:cNvPicPr>
            <a:picLocks noChangeAspect="1" noChangeArrowheads="1"/>
          </p:cNvPicPr>
          <p:nvPr/>
        </p:nvPicPr>
        <p:blipFill>
          <a:blip r:embed="rId2" cstate="print"/>
          <a:srcRect/>
          <a:stretch>
            <a:fillRect/>
          </a:stretch>
        </p:blipFill>
        <p:spPr bwMode="auto">
          <a:xfrm>
            <a:off x="2051720" y="1556792"/>
            <a:ext cx="5357850" cy="40005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Αποτέλεσμα εικόνας για retina"/>
          <p:cNvPicPr>
            <a:picLocks noChangeAspect="1" noChangeArrowheads="1"/>
          </p:cNvPicPr>
          <p:nvPr/>
        </p:nvPicPr>
        <p:blipFill>
          <a:blip r:embed="rId2" cstate="print"/>
          <a:srcRect/>
          <a:stretch>
            <a:fillRect/>
          </a:stretch>
        </p:blipFill>
        <p:spPr bwMode="auto">
          <a:xfrm>
            <a:off x="1285852" y="500042"/>
            <a:ext cx="5834698" cy="3857652"/>
          </a:xfrm>
          <a:prstGeom prst="rect">
            <a:avLst/>
          </a:prstGeom>
          <a:noFill/>
        </p:spPr>
      </p:pic>
      <p:sp>
        <p:nvSpPr>
          <p:cNvPr id="16387" name="Rectangle 3"/>
          <p:cNvSpPr>
            <a:spLocks noChangeArrowheads="1"/>
          </p:cNvSpPr>
          <p:nvPr/>
        </p:nvSpPr>
        <p:spPr bwMode="auto">
          <a:xfrm>
            <a:off x="0" y="4429132"/>
            <a:ext cx="9144000" cy="233910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ΚΥΡΙΕΣ ΛΕΙΤΟΥΡΓΙΕΣ </a:t>
            </a:r>
            <a:r>
              <a:rPr kumimoji="0" lang="en-US"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AM</a:t>
            </a:r>
            <a:r>
              <a:rPr kumimoji="0" lang="el-GR"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ΦΙΒΛΗΣΤΡΟΕΙΔΟΥΣ</a:t>
            </a:r>
            <a:endParaRPr kumimoji="0" lang="el-G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Η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ΔΕΣΜΕΥΣΗ, ΜΕΤΑΤΡΟΠΗ ΚΑΙ ΔΙΑΒΙΒΑΣΗ</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ΤΩΝ ΚΒΑΝΤΩΝ ΦΩΤΟΣ ΜΕ ΜΟΡΦΗ ΝΕΥΡΙΚΗΣ ΩΣΗΣ</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Ο </a:t>
            </a: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ΔΙΑΧΩΡΙΣΜΟΣ ΤΩΝ ΦΩΤΕΙΝΩΝ ΣΗΜΑΤΩΝ ΣΕ ΚΑΝΑΛΙΑ </a:t>
            </a:r>
            <a:r>
              <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ON OFF </a:t>
            </a:r>
            <a:r>
              <a:rPr kumimoji="0" lang="el-GR"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ΛΟΓΩ ΔΙΑΦΟΡΕΤΙΚΗΣ ΚΑΤΑΣΤΑΣΗΣ ΠΟΛΩΣΗΣ ΤΩΝ ΔΙΠΟΛΩΝ ΚΥΤΤΑΡΩΝ.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ΕΠΕΞΕΡΓΑΣΙΑ ΣΤΟΙΧΕΙΩΝ ΣΕ ΣΧΕΣΗ ΜΕ ΤΟ ΧΡΩΜΑ</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ΒΕΛΤΙΩΣΗ ΤΗΣ ΑΝΤΙΘΕΣΗΣ</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ΑΝΙΧΝΕΥΣΗ ΜΟΡΦΗΣ ΚΑΙ ΚΙΝΗΣΗΣ</a:t>
            </a:r>
            <a:endParaRPr kumimoji="0" lang="el-GR"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ΠΡΟΣΑΡΜΟΓΗ ΣΤΟ ΦΩΣ ΚΑΙ ΤΟ ΣΚΟΤΑΔΙ</a:t>
            </a:r>
            <a:endParaRPr kumimoji="0" lang="el-G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Αποτέλεσμα εικόνας για rods and cones"/>
          <p:cNvPicPr>
            <a:picLocks noChangeAspect="1" noChangeArrowheads="1"/>
          </p:cNvPicPr>
          <p:nvPr/>
        </p:nvPicPr>
        <p:blipFill>
          <a:blip r:embed="rId2" cstate="print"/>
          <a:srcRect/>
          <a:stretch>
            <a:fillRect/>
          </a:stretch>
        </p:blipFill>
        <p:spPr bwMode="auto">
          <a:xfrm>
            <a:off x="1285852" y="357166"/>
            <a:ext cx="5935908" cy="57150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Σχετική εικόνα"/>
          <p:cNvPicPr>
            <a:picLocks noChangeAspect="1" noChangeArrowheads="1"/>
          </p:cNvPicPr>
          <p:nvPr/>
        </p:nvPicPr>
        <p:blipFill>
          <a:blip r:embed="rId2" cstate="print"/>
          <a:srcRect/>
          <a:stretch>
            <a:fillRect/>
          </a:stretch>
        </p:blipFill>
        <p:spPr bwMode="auto">
          <a:xfrm>
            <a:off x="5143504" y="357166"/>
            <a:ext cx="3571900" cy="5572164"/>
          </a:xfrm>
          <a:prstGeom prst="rect">
            <a:avLst/>
          </a:prstGeom>
          <a:noFill/>
        </p:spPr>
      </p:pic>
      <p:sp>
        <p:nvSpPr>
          <p:cNvPr id="19459" name="Rectangle 3"/>
          <p:cNvSpPr>
            <a:spLocks noChangeArrowheads="1"/>
          </p:cNvSpPr>
          <p:nvPr/>
        </p:nvSpPr>
        <p:spPr bwMode="auto">
          <a:xfrm>
            <a:off x="285752" y="3016749"/>
            <a:ext cx="3571868" cy="193899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ΚΩΝΙΑ</a:t>
            </a:r>
            <a:endParaRPr kumimoji="0" lang="el-G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ΛΕΙΤΟΥΡΓΟΥΝ ΣΕ ΜΕΣΑΙΑ ΚΑΙ ΧΑΜΗΛΑ  ΕΠΙΠΕΔΑ ΦΩΤΕΙΝΟΤΗΤΑΣ (ΦΩΤΟΠΙΚΗ ΟΡΑΣΗ) ΚΑΙ ΕΓΧΡΩΜΗ ΟΡΑΣΗ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Σχετική εικόνα"/>
          <p:cNvPicPr>
            <a:picLocks noChangeAspect="1" noChangeArrowheads="1"/>
          </p:cNvPicPr>
          <p:nvPr/>
        </p:nvPicPr>
        <p:blipFill>
          <a:blip r:embed="rId2" cstate="print"/>
          <a:srcRect/>
          <a:stretch>
            <a:fillRect/>
          </a:stretch>
        </p:blipFill>
        <p:spPr bwMode="auto">
          <a:xfrm>
            <a:off x="4340888" y="642918"/>
            <a:ext cx="3731574" cy="5500726"/>
          </a:xfrm>
          <a:prstGeom prst="rect">
            <a:avLst/>
          </a:prstGeom>
          <a:noFill/>
        </p:spPr>
      </p:pic>
      <p:sp>
        <p:nvSpPr>
          <p:cNvPr id="20483" name="Rectangle 3"/>
          <p:cNvSpPr>
            <a:spLocks noChangeArrowheads="1"/>
          </p:cNvSpPr>
          <p:nvPr/>
        </p:nvSpPr>
        <p:spPr bwMode="auto">
          <a:xfrm>
            <a:off x="214314" y="2758385"/>
            <a:ext cx="3357554" cy="138499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ΡΑΒΔΙΑ </a:t>
            </a:r>
            <a:endParaRPr kumimoji="0" lang="el-G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ΛΕΙΤΟΥΡΓΟΥΝ ΣΕ ΧΑΜΗΛΑ ΕΠΙΠΕΔΑ ΦΩΤΕΙΝΟΤΗΤΑΣ (ΣΚΟΤΟΠΙΚΗ ΟΡΑΣΗ</a:t>
            </a:r>
            <a:r>
              <a:rPr kumimoji="0" lang="el-GR"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el-G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1526</Words>
  <Application>Microsoft Office PowerPoint</Application>
  <PresentationFormat>Προβολή στην οθόνη (4:3)</PresentationFormat>
  <Paragraphs>130</Paragraphs>
  <Slides>53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pc</cp:lastModifiedBy>
  <cp:revision>85</cp:revision>
  <dcterms:created xsi:type="dcterms:W3CDTF">2018-02-12T17:19:03Z</dcterms:created>
  <dcterms:modified xsi:type="dcterms:W3CDTF">2018-02-20T08:41:50Z</dcterms:modified>
</cp:coreProperties>
</file>